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8" r:id="rId18"/>
    <p:sldId id="275" r:id="rId19"/>
    <p:sldId id="276" r:id="rId20"/>
    <p:sldId id="277" r:id="rId21"/>
    <p:sldId id="279" r:id="rId22"/>
    <p:sldId id="280" r:id="rId23"/>
    <p:sldId id="281" r:id="rId24"/>
    <p:sldId id="282" r:id="rId25"/>
    <p:sldId id="283" r:id="rId26"/>
    <p:sldId id="284" r:id="rId27"/>
    <p:sldId id="285" r:id="rId28"/>
    <p:sldId id="286" r:id="rId29"/>
    <p:sldId id="287"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6924E2-10CB-4F1F-8BAD-1DCDAEA058F1}">
          <p14:sldIdLst>
            <p14:sldId id="257"/>
            <p14:sldId id="258"/>
            <p14:sldId id="259"/>
            <p14:sldId id="260"/>
            <p14:sldId id="261"/>
            <p14:sldId id="262"/>
            <p14:sldId id="263"/>
            <p14:sldId id="264"/>
            <p14:sldId id="265"/>
            <p14:sldId id="266"/>
            <p14:sldId id="267"/>
            <p14:sldId id="268"/>
            <p14:sldId id="269"/>
            <p14:sldId id="270"/>
            <p14:sldId id="271"/>
            <p14:sldId id="273"/>
            <p14:sldId id="278"/>
            <p14:sldId id="275"/>
            <p14:sldId id="276"/>
            <p14:sldId id="277"/>
            <p14:sldId id="279"/>
            <p14:sldId id="280"/>
            <p14:sldId id="281"/>
            <p14:sldId id="282"/>
            <p14:sldId id="283"/>
            <p14:sldId id="284"/>
            <p14:sldId id="285"/>
            <p14:sldId id="286"/>
            <p14:sldId id="287"/>
            <p14:sldId id="288"/>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4" d="100"/>
          <a:sy n="64" d="100"/>
        </p:scale>
        <p:origin x="74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9C09-17FA-723E-9602-0EA2A7107B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49F443-0C27-59B8-3DF5-145B63E02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ACFFB4-CEC0-8C0C-F48C-E4C69AE36E2E}"/>
              </a:ext>
            </a:extLst>
          </p:cNvPr>
          <p:cNvSpPr>
            <a:spLocks noGrp="1"/>
          </p:cNvSpPr>
          <p:nvPr>
            <p:ph type="dt" sz="half" idx="10"/>
          </p:nvPr>
        </p:nvSpPr>
        <p:spPr/>
        <p:txBody>
          <a:bodyPr/>
          <a:lstStyle/>
          <a:p>
            <a:fld id="{9D1609E8-6962-4810-BA7C-533622A1C39A}" type="datetimeFigureOut">
              <a:rPr lang="en-US" smtClean="0"/>
              <a:t>07-Aug-24</a:t>
            </a:fld>
            <a:endParaRPr lang="en-US"/>
          </a:p>
        </p:txBody>
      </p:sp>
      <p:sp>
        <p:nvSpPr>
          <p:cNvPr id="5" name="Footer Placeholder 4">
            <a:extLst>
              <a:ext uri="{FF2B5EF4-FFF2-40B4-BE49-F238E27FC236}">
                <a16:creationId xmlns:a16="http://schemas.microsoft.com/office/drawing/2014/main" id="{7EE25317-833C-0665-76FF-0B1CB8ABD8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6F8CC-192E-5EEA-9B9B-29C01142D980}"/>
              </a:ext>
            </a:extLst>
          </p:cNvPr>
          <p:cNvSpPr>
            <a:spLocks noGrp="1"/>
          </p:cNvSpPr>
          <p:nvPr>
            <p:ph type="sldNum" sz="quarter" idx="12"/>
          </p:nvPr>
        </p:nvSpPr>
        <p:spPr/>
        <p:txBody>
          <a:bodyPr/>
          <a:lstStyle/>
          <a:p>
            <a:fld id="{12794758-7344-456F-AF45-BF73F83BDD7F}" type="slidenum">
              <a:rPr lang="en-US" smtClean="0"/>
              <a:t>‹#›</a:t>
            </a:fld>
            <a:endParaRPr lang="en-US"/>
          </a:p>
        </p:txBody>
      </p:sp>
    </p:spTree>
    <p:extLst>
      <p:ext uri="{BB962C8B-B14F-4D97-AF65-F5344CB8AC3E}">
        <p14:creationId xmlns:p14="http://schemas.microsoft.com/office/powerpoint/2010/main" val="3217185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92E4-2BC7-2F6F-C48F-B47784582A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8167F-3C0E-67A6-1DD1-6173F41393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62327-21A3-173E-533F-76688E755FB7}"/>
              </a:ext>
            </a:extLst>
          </p:cNvPr>
          <p:cNvSpPr>
            <a:spLocks noGrp="1"/>
          </p:cNvSpPr>
          <p:nvPr>
            <p:ph type="dt" sz="half" idx="10"/>
          </p:nvPr>
        </p:nvSpPr>
        <p:spPr/>
        <p:txBody>
          <a:bodyPr/>
          <a:lstStyle/>
          <a:p>
            <a:fld id="{9D1609E8-6962-4810-BA7C-533622A1C39A}" type="datetimeFigureOut">
              <a:rPr lang="en-US" smtClean="0"/>
              <a:t>07-Aug-24</a:t>
            </a:fld>
            <a:endParaRPr lang="en-US"/>
          </a:p>
        </p:txBody>
      </p:sp>
      <p:sp>
        <p:nvSpPr>
          <p:cNvPr id="5" name="Footer Placeholder 4">
            <a:extLst>
              <a:ext uri="{FF2B5EF4-FFF2-40B4-BE49-F238E27FC236}">
                <a16:creationId xmlns:a16="http://schemas.microsoft.com/office/drawing/2014/main" id="{CB759CB8-1E60-57BA-DB0D-545B5D3F5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D86844-DC0C-9BAF-758C-98FBCD4331CA}"/>
              </a:ext>
            </a:extLst>
          </p:cNvPr>
          <p:cNvSpPr>
            <a:spLocks noGrp="1"/>
          </p:cNvSpPr>
          <p:nvPr>
            <p:ph type="sldNum" sz="quarter" idx="12"/>
          </p:nvPr>
        </p:nvSpPr>
        <p:spPr/>
        <p:txBody>
          <a:bodyPr/>
          <a:lstStyle/>
          <a:p>
            <a:fld id="{12794758-7344-456F-AF45-BF73F83BDD7F}" type="slidenum">
              <a:rPr lang="en-US" smtClean="0"/>
              <a:t>‹#›</a:t>
            </a:fld>
            <a:endParaRPr lang="en-US"/>
          </a:p>
        </p:txBody>
      </p:sp>
    </p:spTree>
    <p:extLst>
      <p:ext uri="{BB962C8B-B14F-4D97-AF65-F5344CB8AC3E}">
        <p14:creationId xmlns:p14="http://schemas.microsoft.com/office/powerpoint/2010/main" val="3486152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092146-020A-294F-E0F4-7F8918B729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E88DBF-EDF8-FCE6-9EB3-2DFD00F8B0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70F1A-DB5F-D60B-B62F-129ECA392572}"/>
              </a:ext>
            </a:extLst>
          </p:cNvPr>
          <p:cNvSpPr>
            <a:spLocks noGrp="1"/>
          </p:cNvSpPr>
          <p:nvPr>
            <p:ph type="dt" sz="half" idx="10"/>
          </p:nvPr>
        </p:nvSpPr>
        <p:spPr/>
        <p:txBody>
          <a:bodyPr/>
          <a:lstStyle/>
          <a:p>
            <a:fld id="{9D1609E8-6962-4810-BA7C-533622A1C39A}" type="datetimeFigureOut">
              <a:rPr lang="en-US" smtClean="0"/>
              <a:t>07-Aug-24</a:t>
            </a:fld>
            <a:endParaRPr lang="en-US"/>
          </a:p>
        </p:txBody>
      </p:sp>
      <p:sp>
        <p:nvSpPr>
          <p:cNvPr id="5" name="Footer Placeholder 4">
            <a:extLst>
              <a:ext uri="{FF2B5EF4-FFF2-40B4-BE49-F238E27FC236}">
                <a16:creationId xmlns:a16="http://schemas.microsoft.com/office/drawing/2014/main" id="{3F1B904E-4D3A-28BC-2750-723CD7393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D1D56-B158-3249-C4DC-BAA08AD4DB53}"/>
              </a:ext>
            </a:extLst>
          </p:cNvPr>
          <p:cNvSpPr>
            <a:spLocks noGrp="1"/>
          </p:cNvSpPr>
          <p:nvPr>
            <p:ph type="sldNum" sz="quarter" idx="12"/>
          </p:nvPr>
        </p:nvSpPr>
        <p:spPr/>
        <p:txBody>
          <a:bodyPr/>
          <a:lstStyle/>
          <a:p>
            <a:fld id="{12794758-7344-456F-AF45-BF73F83BDD7F}" type="slidenum">
              <a:rPr lang="en-US" smtClean="0"/>
              <a:t>‹#›</a:t>
            </a:fld>
            <a:endParaRPr lang="en-US"/>
          </a:p>
        </p:txBody>
      </p:sp>
    </p:spTree>
    <p:extLst>
      <p:ext uri="{BB962C8B-B14F-4D97-AF65-F5344CB8AC3E}">
        <p14:creationId xmlns:p14="http://schemas.microsoft.com/office/powerpoint/2010/main" val="1666684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52E4-7735-52A1-9D0A-B488D82ED6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6F9021-D22E-88ED-65E3-02C74B6BAE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6BCC9-58D6-46C6-A5BA-5EDF265DBE91}"/>
              </a:ext>
            </a:extLst>
          </p:cNvPr>
          <p:cNvSpPr>
            <a:spLocks noGrp="1"/>
          </p:cNvSpPr>
          <p:nvPr>
            <p:ph type="dt" sz="half" idx="10"/>
          </p:nvPr>
        </p:nvSpPr>
        <p:spPr/>
        <p:txBody>
          <a:bodyPr/>
          <a:lstStyle/>
          <a:p>
            <a:fld id="{9D1609E8-6962-4810-BA7C-533622A1C39A}" type="datetimeFigureOut">
              <a:rPr lang="en-US" smtClean="0"/>
              <a:t>07-Aug-24</a:t>
            </a:fld>
            <a:endParaRPr lang="en-US"/>
          </a:p>
        </p:txBody>
      </p:sp>
      <p:sp>
        <p:nvSpPr>
          <p:cNvPr id="5" name="Footer Placeholder 4">
            <a:extLst>
              <a:ext uri="{FF2B5EF4-FFF2-40B4-BE49-F238E27FC236}">
                <a16:creationId xmlns:a16="http://schemas.microsoft.com/office/drawing/2014/main" id="{024A7A27-F82C-3766-2EAD-7F33F9995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0F24B-5729-72EB-3AC5-71E86329D28A}"/>
              </a:ext>
            </a:extLst>
          </p:cNvPr>
          <p:cNvSpPr>
            <a:spLocks noGrp="1"/>
          </p:cNvSpPr>
          <p:nvPr>
            <p:ph type="sldNum" sz="quarter" idx="12"/>
          </p:nvPr>
        </p:nvSpPr>
        <p:spPr/>
        <p:txBody>
          <a:bodyPr/>
          <a:lstStyle/>
          <a:p>
            <a:fld id="{12794758-7344-456F-AF45-BF73F83BDD7F}" type="slidenum">
              <a:rPr lang="en-US" smtClean="0"/>
              <a:t>‹#›</a:t>
            </a:fld>
            <a:endParaRPr lang="en-US"/>
          </a:p>
        </p:txBody>
      </p:sp>
    </p:spTree>
    <p:extLst>
      <p:ext uri="{BB962C8B-B14F-4D97-AF65-F5344CB8AC3E}">
        <p14:creationId xmlns:p14="http://schemas.microsoft.com/office/powerpoint/2010/main" val="891812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2D53-09D8-9142-B34E-106606AB21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0B350D-F565-4C8E-6AAB-E469C4BA15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CA5A6C-9A1D-41DB-CD9A-B3798BB74571}"/>
              </a:ext>
            </a:extLst>
          </p:cNvPr>
          <p:cNvSpPr>
            <a:spLocks noGrp="1"/>
          </p:cNvSpPr>
          <p:nvPr>
            <p:ph type="dt" sz="half" idx="10"/>
          </p:nvPr>
        </p:nvSpPr>
        <p:spPr/>
        <p:txBody>
          <a:bodyPr/>
          <a:lstStyle/>
          <a:p>
            <a:fld id="{9D1609E8-6962-4810-BA7C-533622A1C39A}" type="datetimeFigureOut">
              <a:rPr lang="en-US" smtClean="0"/>
              <a:t>07-Aug-24</a:t>
            </a:fld>
            <a:endParaRPr lang="en-US"/>
          </a:p>
        </p:txBody>
      </p:sp>
      <p:sp>
        <p:nvSpPr>
          <p:cNvPr id="5" name="Footer Placeholder 4">
            <a:extLst>
              <a:ext uri="{FF2B5EF4-FFF2-40B4-BE49-F238E27FC236}">
                <a16:creationId xmlns:a16="http://schemas.microsoft.com/office/drawing/2014/main" id="{5FEF17A4-738E-493D-CE01-C61CB5544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C3D06-7087-230B-2616-F378E4338DAE}"/>
              </a:ext>
            </a:extLst>
          </p:cNvPr>
          <p:cNvSpPr>
            <a:spLocks noGrp="1"/>
          </p:cNvSpPr>
          <p:nvPr>
            <p:ph type="sldNum" sz="quarter" idx="12"/>
          </p:nvPr>
        </p:nvSpPr>
        <p:spPr/>
        <p:txBody>
          <a:bodyPr/>
          <a:lstStyle/>
          <a:p>
            <a:fld id="{12794758-7344-456F-AF45-BF73F83BDD7F}" type="slidenum">
              <a:rPr lang="en-US" smtClean="0"/>
              <a:t>‹#›</a:t>
            </a:fld>
            <a:endParaRPr lang="en-US"/>
          </a:p>
        </p:txBody>
      </p:sp>
    </p:spTree>
    <p:extLst>
      <p:ext uri="{BB962C8B-B14F-4D97-AF65-F5344CB8AC3E}">
        <p14:creationId xmlns:p14="http://schemas.microsoft.com/office/powerpoint/2010/main" val="4143036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5964-2344-D963-AB05-1B41645A33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C19F1-E39B-3295-2571-AB049BCBA0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A82A3C-E3A3-DAFD-6D9F-9F29B6F4A8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6BBE77-DDEF-6657-67B9-D39592B47161}"/>
              </a:ext>
            </a:extLst>
          </p:cNvPr>
          <p:cNvSpPr>
            <a:spLocks noGrp="1"/>
          </p:cNvSpPr>
          <p:nvPr>
            <p:ph type="dt" sz="half" idx="10"/>
          </p:nvPr>
        </p:nvSpPr>
        <p:spPr/>
        <p:txBody>
          <a:bodyPr/>
          <a:lstStyle/>
          <a:p>
            <a:fld id="{9D1609E8-6962-4810-BA7C-533622A1C39A}" type="datetimeFigureOut">
              <a:rPr lang="en-US" smtClean="0"/>
              <a:t>07-Aug-24</a:t>
            </a:fld>
            <a:endParaRPr lang="en-US"/>
          </a:p>
        </p:txBody>
      </p:sp>
      <p:sp>
        <p:nvSpPr>
          <p:cNvPr id="6" name="Footer Placeholder 5">
            <a:extLst>
              <a:ext uri="{FF2B5EF4-FFF2-40B4-BE49-F238E27FC236}">
                <a16:creationId xmlns:a16="http://schemas.microsoft.com/office/drawing/2014/main" id="{1E387013-FB47-927E-B877-99A259A0B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76B2A8-8777-DB1C-1D9A-0F042AD3170E}"/>
              </a:ext>
            </a:extLst>
          </p:cNvPr>
          <p:cNvSpPr>
            <a:spLocks noGrp="1"/>
          </p:cNvSpPr>
          <p:nvPr>
            <p:ph type="sldNum" sz="quarter" idx="12"/>
          </p:nvPr>
        </p:nvSpPr>
        <p:spPr/>
        <p:txBody>
          <a:bodyPr/>
          <a:lstStyle/>
          <a:p>
            <a:fld id="{12794758-7344-456F-AF45-BF73F83BDD7F}" type="slidenum">
              <a:rPr lang="en-US" smtClean="0"/>
              <a:t>‹#›</a:t>
            </a:fld>
            <a:endParaRPr lang="en-US"/>
          </a:p>
        </p:txBody>
      </p:sp>
    </p:spTree>
    <p:extLst>
      <p:ext uri="{BB962C8B-B14F-4D97-AF65-F5344CB8AC3E}">
        <p14:creationId xmlns:p14="http://schemas.microsoft.com/office/powerpoint/2010/main" val="161060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233A-EC19-8D42-BC61-F182A13597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3A84C-8818-186A-B303-15F6CB6E76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2554EC-F5E6-BB7C-D1D9-09F6F052E5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01379E-9617-A126-1BFE-12B280BAA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1913AE-0BDB-6612-BDD1-E937E045CB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06137F-AD80-5727-2547-BC5F266F0A75}"/>
              </a:ext>
            </a:extLst>
          </p:cNvPr>
          <p:cNvSpPr>
            <a:spLocks noGrp="1"/>
          </p:cNvSpPr>
          <p:nvPr>
            <p:ph type="dt" sz="half" idx="10"/>
          </p:nvPr>
        </p:nvSpPr>
        <p:spPr/>
        <p:txBody>
          <a:bodyPr/>
          <a:lstStyle/>
          <a:p>
            <a:fld id="{9D1609E8-6962-4810-BA7C-533622A1C39A}" type="datetimeFigureOut">
              <a:rPr lang="en-US" smtClean="0"/>
              <a:t>07-Aug-24</a:t>
            </a:fld>
            <a:endParaRPr lang="en-US"/>
          </a:p>
        </p:txBody>
      </p:sp>
      <p:sp>
        <p:nvSpPr>
          <p:cNvPr id="8" name="Footer Placeholder 7">
            <a:extLst>
              <a:ext uri="{FF2B5EF4-FFF2-40B4-BE49-F238E27FC236}">
                <a16:creationId xmlns:a16="http://schemas.microsoft.com/office/drawing/2014/main" id="{5DB4CCBE-BC6A-9A19-B079-732C9A9C2C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15C166-990F-F91F-3F04-98D1E1000EDF}"/>
              </a:ext>
            </a:extLst>
          </p:cNvPr>
          <p:cNvSpPr>
            <a:spLocks noGrp="1"/>
          </p:cNvSpPr>
          <p:nvPr>
            <p:ph type="sldNum" sz="quarter" idx="12"/>
          </p:nvPr>
        </p:nvSpPr>
        <p:spPr/>
        <p:txBody>
          <a:bodyPr/>
          <a:lstStyle/>
          <a:p>
            <a:fld id="{12794758-7344-456F-AF45-BF73F83BDD7F}" type="slidenum">
              <a:rPr lang="en-US" smtClean="0"/>
              <a:t>‹#›</a:t>
            </a:fld>
            <a:endParaRPr lang="en-US"/>
          </a:p>
        </p:txBody>
      </p:sp>
    </p:spTree>
    <p:extLst>
      <p:ext uri="{BB962C8B-B14F-4D97-AF65-F5344CB8AC3E}">
        <p14:creationId xmlns:p14="http://schemas.microsoft.com/office/powerpoint/2010/main" val="2248641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2BE0-404D-0CAF-35A2-CE7E1989D0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95CEFA-F06C-EDE3-A7E1-D9F520EF1FE3}"/>
              </a:ext>
            </a:extLst>
          </p:cNvPr>
          <p:cNvSpPr>
            <a:spLocks noGrp="1"/>
          </p:cNvSpPr>
          <p:nvPr>
            <p:ph type="dt" sz="half" idx="10"/>
          </p:nvPr>
        </p:nvSpPr>
        <p:spPr/>
        <p:txBody>
          <a:bodyPr/>
          <a:lstStyle/>
          <a:p>
            <a:fld id="{9D1609E8-6962-4810-BA7C-533622A1C39A}" type="datetimeFigureOut">
              <a:rPr lang="en-US" smtClean="0"/>
              <a:t>07-Aug-24</a:t>
            </a:fld>
            <a:endParaRPr lang="en-US"/>
          </a:p>
        </p:txBody>
      </p:sp>
      <p:sp>
        <p:nvSpPr>
          <p:cNvPr id="4" name="Footer Placeholder 3">
            <a:extLst>
              <a:ext uri="{FF2B5EF4-FFF2-40B4-BE49-F238E27FC236}">
                <a16:creationId xmlns:a16="http://schemas.microsoft.com/office/drawing/2014/main" id="{E19B4413-413B-2C67-6440-B484038462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AA48EB-0379-C287-4681-6B0157B05ED3}"/>
              </a:ext>
            </a:extLst>
          </p:cNvPr>
          <p:cNvSpPr>
            <a:spLocks noGrp="1"/>
          </p:cNvSpPr>
          <p:nvPr>
            <p:ph type="sldNum" sz="quarter" idx="12"/>
          </p:nvPr>
        </p:nvSpPr>
        <p:spPr/>
        <p:txBody>
          <a:bodyPr/>
          <a:lstStyle/>
          <a:p>
            <a:fld id="{12794758-7344-456F-AF45-BF73F83BDD7F}" type="slidenum">
              <a:rPr lang="en-US" smtClean="0"/>
              <a:t>‹#›</a:t>
            </a:fld>
            <a:endParaRPr lang="en-US"/>
          </a:p>
        </p:txBody>
      </p:sp>
    </p:spTree>
    <p:extLst>
      <p:ext uri="{BB962C8B-B14F-4D97-AF65-F5344CB8AC3E}">
        <p14:creationId xmlns:p14="http://schemas.microsoft.com/office/powerpoint/2010/main" val="3925969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E7B7E3-D91D-03FC-D40B-5E00352EFB1A}"/>
              </a:ext>
            </a:extLst>
          </p:cNvPr>
          <p:cNvSpPr>
            <a:spLocks noGrp="1"/>
          </p:cNvSpPr>
          <p:nvPr>
            <p:ph type="dt" sz="half" idx="10"/>
          </p:nvPr>
        </p:nvSpPr>
        <p:spPr/>
        <p:txBody>
          <a:bodyPr/>
          <a:lstStyle/>
          <a:p>
            <a:fld id="{9D1609E8-6962-4810-BA7C-533622A1C39A}" type="datetimeFigureOut">
              <a:rPr lang="en-US" smtClean="0"/>
              <a:t>07-Aug-24</a:t>
            </a:fld>
            <a:endParaRPr lang="en-US"/>
          </a:p>
        </p:txBody>
      </p:sp>
      <p:sp>
        <p:nvSpPr>
          <p:cNvPr id="3" name="Footer Placeholder 2">
            <a:extLst>
              <a:ext uri="{FF2B5EF4-FFF2-40B4-BE49-F238E27FC236}">
                <a16:creationId xmlns:a16="http://schemas.microsoft.com/office/drawing/2014/main" id="{BB51E22D-F204-E964-1AE9-448043B8BB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8CB0B6-AD5D-521A-B7D1-ABDCC87ABA6B}"/>
              </a:ext>
            </a:extLst>
          </p:cNvPr>
          <p:cNvSpPr>
            <a:spLocks noGrp="1"/>
          </p:cNvSpPr>
          <p:nvPr>
            <p:ph type="sldNum" sz="quarter" idx="12"/>
          </p:nvPr>
        </p:nvSpPr>
        <p:spPr/>
        <p:txBody>
          <a:bodyPr/>
          <a:lstStyle/>
          <a:p>
            <a:fld id="{12794758-7344-456F-AF45-BF73F83BDD7F}" type="slidenum">
              <a:rPr lang="en-US" smtClean="0"/>
              <a:t>‹#›</a:t>
            </a:fld>
            <a:endParaRPr lang="en-US"/>
          </a:p>
        </p:txBody>
      </p:sp>
    </p:spTree>
    <p:extLst>
      <p:ext uri="{BB962C8B-B14F-4D97-AF65-F5344CB8AC3E}">
        <p14:creationId xmlns:p14="http://schemas.microsoft.com/office/powerpoint/2010/main" val="802345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DF55-F929-A300-6B39-87B1E4297D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6BDDC-3109-934F-9FCD-D254CCD172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8B21B0-D23C-9DA1-DE4E-F567DE23E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4424D7-6762-A576-07A5-720B6C02E4AA}"/>
              </a:ext>
            </a:extLst>
          </p:cNvPr>
          <p:cNvSpPr>
            <a:spLocks noGrp="1"/>
          </p:cNvSpPr>
          <p:nvPr>
            <p:ph type="dt" sz="half" idx="10"/>
          </p:nvPr>
        </p:nvSpPr>
        <p:spPr/>
        <p:txBody>
          <a:bodyPr/>
          <a:lstStyle/>
          <a:p>
            <a:fld id="{9D1609E8-6962-4810-BA7C-533622A1C39A}" type="datetimeFigureOut">
              <a:rPr lang="en-US" smtClean="0"/>
              <a:t>07-Aug-24</a:t>
            </a:fld>
            <a:endParaRPr lang="en-US"/>
          </a:p>
        </p:txBody>
      </p:sp>
      <p:sp>
        <p:nvSpPr>
          <p:cNvPr id="6" name="Footer Placeholder 5">
            <a:extLst>
              <a:ext uri="{FF2B5EF4-FFF2-40B4-BE49-F238E27FC236}">
                <a16:creationId xmlns:a16="http://schemas.microsoft.com/office/drawing/2014/main" id="{1AEA934D-2BA9-2263-A632-007D88381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B6F9CF-5567-389C-DB59-95226D48AA9A}"/>
              </a:ext>
            </a:extLst>
          </p:cNvPr>
          <p:cNvSpPr>
            <a:spLocks noGrp="1"/>
          </p:cNvSpPr>
          <p:nvPr>
            <p:ph type="sldNum" sz="quarter" idx="12"/>
          </p:nvPr>
        </p:nvSpPr>
        <p:spPr/>
        <p:txBody>
          <a:bodyPr/>
          <a:lstStyle/>
          <a:p>
            <a:fld id="{12794758-7344-456F-AF45-BF73F83BDD7F}" type="slidenum">
              <a:rPr lang="en-US" smtClean="0"/>
              <a:t>‹#›</a:t>
            </a:fld>
            <a:endParaRPr lang="en-US"/>
          </a:p>
        </p:txBody>
      </p:sp>
    </p:spTree>
    <p:extLst>
      <p:ext uri="{BB962C8B-B14F-4D97-AF65-F5344CB8AC3E}">
        <p14:creationId xmlns:p14="http://schemas.microsoft.com/office/powerpoint/2010/main" val="3417047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ABC48-7D28-12D2-5C05-9E9EFA6C03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C37309-080A-8ADA-FC0D-7B284569DC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E7FB2D-5B23-E7F3-1FF8-FCDB04D35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E1778-89E1-F316-6D03-926D4583103F}"/>
              </a:ext>
            </a:extLst>
          </p:cNvPr>
          <p:cNvSpPr>
            <a:spLocks noGrp="1"/>
          </p:cNvSpPr>
          <p:nvPr>
            <p:ph type="dt" sz="half" idx="10"/>
          </p:nvPr>
        </p:nvSpPr>
        <p:spPr/>
        <p:txBody>
          <a:bodyPr/>
          <a:lstStyle/>
          <a:p>
            <a:fld id="{9D1609E8-6962-4810-BA7C-533622A1C39A}" type="datetimeFigureOut">
              <a:rPr lang="en-US" smtClean="0"/>
              <a:t>07-Aug-24</a:t>
            </a:fld>
            <a:endParaRPr lang="en-US"/>
          </a:p>
        </p:txBody>
      </p:sp>
      <p:sp>
        <p:nvSpPr>
          <p:cNvPr id="6" name="Footer Placeholder 5">
            <a:extLst>
              <a:ext uri="{FF2B5EF4-FFF2-40B4-BE49-F238E27FC236}">
                <a16:creationId xmlns:a16="http://schemas.microsoft.com/office/drawing/2014/main" id="{168C4D36-0D57-E9CA-A461-3228909C6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C9EBE9-43B6-78A0-2B32-F43B4889F4E5}"/>
              </a:ext>
            </a:extLst>
          </p:cNvPr>
          <p:cNvSpPr>
            <a:spLocks noGrp="1"/>
          </p:cNvSpPr>
          <p:nvPr>
            <p:ph type="sldNum" sz="quarter" idx="12"/>
          </p:nvPr>
        </p:nvSpPr>
        <p:spPr/>
        <p:txBody>
          <a:bodyPr/>
          <a:lstStyle/>
          <a:p>
            <a:fld id="{12794758-7344-456F-AF45-BF73F83BDD7F}" type="slidenum">
              <a:rPr lang="en-US" smtClean="0"/>
              <a:t>‹#›</a:t>
            </a:fld>
            <a:endParaRPr lang="en-US"/>
          </a:p>
        </p:txBody>
      </p:sp>
    </p:spTree>
    <p:extLst>
      <p:ext uri="{BB962C8B-B14F-4D97-AF65-F5344CB8AC3E}">
        <p14:creationId xmlns:p14="http://schemas.microsoft.com/office/powerpoint/2010/main" val="56877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36F41-A0C5-C032-22B1-00AEC50922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74580F-0DE7-EBD2-0ED8-4F155DFA6B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FBC04-5E2A-A993-E7F9-CB445F08FD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609E8-6962-4810-BA7C-533622A1C39A}" type="datetimeFigureOut">
              <a:rPr lang="en-US" smtClean="0"/>
              <a:t>07-Aug-24</a:t>
            </a:fld>
            <a:endParaRPr lang="en-US"/>
          </a:p>
        </p:txBody>
      </p:sp>
      <p:sp>
        <p:nvSpPr>
          <p:cNvPr id="5" name="Footer Placeholder 4">
            <a:extLst>
              <a:ext uri="{FF2B5EF4-FFF2-40B4-BE49-F238E27FC236}">
                <a16:creationId xmlns:a16="http://schemas.microsoft.com/office/drawing/2014/main" id="{1FAA23B8-F69C-9D52-CCCC-FC48AC0416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6BC6BF-5B28-B543-590F-7F3056B847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94758-7344-456F-AF45-BF73F83BDD7F}" type="slidenum">
              <a:rPr lang="en-US" smtClean="0"/>
              <a:t>‹#›</a:t>
            </a:fld>
            <a:endParaRPr lang="en-US"/>
          </a:p>
        </p:txBody>
      </p:sp>
    </p:spTree>
    <p:extLst>
      <p:ext uri="{BB962C8B-B14F-4D97-AF65-F5344CB8AC3E}">
        <p14:creationId xmlns:p14="http://schemas.microsoft.com/office/powerpoint/2010/main" val="2283324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ocalsamosa.com/2021/07/27/heres-to-the-food-lane-these-favourite-finds-by-food-writers-will-make-you-want-to-explore-delicacies-like-never-before/"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hyperlink" Target="https://koum-nyo.blogspot.com/2021/05/best-indian-food-in-ipoh-bild-fran-best.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hyperlink" Target="https://wallpapercave.com/south-indian-food-wallpaper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lbb.in/delhi/247-food-joints-in-delhi/" TargetMode="External"/><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A9094-B112-CD28-757B-8407E6A9C9E9}"/>
              </a:ext>
            </a:extLst>
          </p:cNvPr>
          <p:cNvSpPr>
            <a:spLocks noGrp="1"/>
          </p:cNvSpPr>
          <p:nvPr>
            <p:ph type="title"/>
          </p:nvPr>
        </p:nvSpPr>
        <p:spPr>
          <a:xfrm>
            <a:off x="208721" y="365125"/>
            <a:ext cx="11787809" cy="1325563"/>
          </a:xfrm>
          <a:solidFill>
            <a:schemeClr val="accent3">
              <a:lumMod val="40000"/>
              <a:lumOff val="60000"/>
            </a:schemeClr>
          </a:solidFill>
        </p:spPr>
        <p:txBody>
          <a:bodyPr/>
          <a:lstStyle/>
          <a:p>
            <a:pPr algn="ctr"/>
            <a:r>
              <a:rPr lang="en-US" b="1" dirty="0">
                <a:latin typeface="Algerian" panose="04020705040A02060702" pitchFamily="82" charset="0"/>
              </a:rPr>
              <a:t>Food Park Restaurant</a:t>
            </a:r>
          </a:p>
        </p:txBody>
      </p:sp>
      <p:pic>
        <p:nvPicPr>
          <p:cNvPr id="5" name="Content Placeholder 4">
            <a:extLst>
              <a:ext uri="{FF2B5EF4-FFF2-40B4-BE49-F238E27FC236}">
                <a16:creationId xmlns:a16="http://schemas.microsoft.com/office/drawing/2014/main" id="{5FE8AD15-0C94-0D86-68CD-53F7F156519B}"/>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8721" y="1758198"/>
            <a:ext cx="11688417" cy="49507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60053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B795-463B-EA75-0D4A-46A8955E2A4B}"/>
              </a:ext>
            </a:extLst>
          </p:cNvPr>
          <p:cNvSpPr>
            <a:spLocks noGrp="1"/>
          </p:cNvSpPr>
          <p:nvPr>
            <p:ph type="title"/>
          </p:nvPr>
        </p:nvSpPr>
        <p:spPr>
          <a:xfrm>
            <a:off x="838200" y="365125"/>
            <a:ext cx="10515600" cy="825722"/>
          </a:xfrm>
          <a:solidFill>
            <a:schemeClr val="accent1">
              <a:lumMod val="75000"/>
            </a:schemeClr>
          </a:solidFill>
        </p:spPr>
        <p:txBody>
          <a:bodyPr>
            <a:normAutofit/>
          </a:bodyPr>
          <a:lstStyle/>
          <a:p>
            <a:r>
              <a:rPr lang="en-US" sz="4000" b="1" dirty="0">
                <a:latin typeface="Algerian" panose="04020705040A02060702" pitchFamily="82" charset="0"/>
              </a:rPr>
              <a:t>CONTENTS OF TABLE</a:t>
            </a:r>
          </a:p>
        </p:txBody>
      </p:sp>
      <p:pic>
        <p:nvPicPr>
          <p:cNvPr id="4" name="Picture 3">
            <a:extLst>
              <a:ext uri="{FF2B5EF4-FFF2-40B4-BE49-F238E27FC236}">
                <a16:creationId xmlns:a16="http://schemas.microsoft.com/office/drawing/2014/main" id="{F711F0E5-A573-425B-5057-0505EBCE6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90847"/>
            <a:ext cx="8519225" cy="5560828"/>
          </a:xfrm>
          <a:prstGeom prst="rect">
            <a:avLst/>
          </a:prstGeom>
        </p:spPr>
      </p:pic>
    </p:spTree>
    <p:extLst>
      <p:ext uri="{BB962C8B-B14F-4D97-AF65-F5344CB8AC3E}">
        <p14:creationId xmlns:p14="http://schemas.microsoft.com/office/powerpoint/2010/main" val="470707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B795-463B-EA75-0D4A-46A8955E2A4B}"/>
              </a:ext>
            </a:extLst>
          </p:cNvPr>
          <p:cNvSpPr>
            <a:spLocks noGrp="1"/>
          </p:cNvSpPr>
          <p:nvPr>
            <p:ph type="title"/>
          </p:nvPr>
        </p:nvSpPr>
        <p:spPr>
          <a:xfrm>
            <a:off x="838200" y="365125"/>
            <a:ext cx="10515600" cy="825722"/>
          </a:xfrm>
          <a:solidFill>
            <a:schemeClr val="accent1">
              <a:lumMod val="75000"/>
            </a:schemeClr>
          </a:solidFill>
        </p:spPr>
        <p:txBody>
          <a:bodyPr>
            <a:normAutofit/>
          </a:bodyPr>
          <a:lstStyle/>
          <a:p>
            <a:r>
              <a:rPr lang="en-US" sz="4000" b="1" dirty="0">
                <a:latin typeface="Algerian" panose="04020705040A02060702" pitchFamily="82" charset="0"/>
              </a:rPr>
              <a:t>CONTENTS OF TABLE</a:t>
            </a:r>
          </a:p>
        </p:txBody>
      </p:sp>
      <p:pic>
        <p:nvPicPr>
          <p:cNvPr id="4" name="Picture 3">
            <a:extLst>
              <a:ext uri="{FF2B5EF4-FFF2-40B4-BE49-F238E27FC236}">
                <a16:creationId xmlns:a16="http://schemas.microsoft.com/office/drawing/2014/main" id="{C93645DC-84D7-E2C2-F079-4FD0FFAFE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90847"/>
            <a:ext cx="8784265" cy="5504444"/>
          </a:xfrm>
          <a:prstGeom prst="rect">
            <a:avLst/>
          </a:prstGeom>
        </p:spPr>
      </p:pic>
    </p:spTree>
    <p:extLst>
      <p:ext uri="{BB962C8B-B14F-4D97-AF65-F5344CB8AC3E}">
        <p14:creationId xmlns:p14="http://schemas.microsoft.com/office/powerpoint/2010/main" val="3961678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B795-463B-EA75-0D4A-46A8955E2A4B}"/>
              </a:ext>
            </a:extLst>
          </p:cNvPr>
          <p:cNvSpPr>
            <a:spLocks noGrp="1"/>
          </p:cNvSpPr>
          <p:nvPr>
            <p:ph type="title"/>
          </p:nvPr>
        </p:nvSpPr>
        <p:spPr>
          <a:xfrm>
            <a:off x="838200" y="365125"/>
            <a:ext cx="10515600" cy="825722"/>
          </a:xfrm>
          <a:solidFill>
            <a:schemeClr val="accent1">
              <a:lumMod val="75000"/>
            </a:schemeClr>
          </a:solidFill>
        </p:spPr>
        <p:txBody>
          <a:bodyPr>
            <a:normAutofit/>
          </a:bodyPr>
          <a:lstStyle/>
          <a:p>
            <a:r>
              <a:rPr lang="en-US" sz="4000" b="1" dirty="0">
                <a:latin typeface="Algerian" panose="04020705040A02060702" pitchFamily="82" charset="0"/>
              </a:rPr>
              <a:t>CONTENTS OF TABLE</a:t>
            </a:r>
          </a:p>
        </p:txBody>
      </p:sp>
      <p:pic>
        <p:nvPicPr>
          <p:cNvPr id="4" name="Picture 3">
            <a:extLst>
              <a:ext uri="{FF2B5EF4-FFF2-40B4-BE49-F238E27FC236}">
                <a16:creationId xmlns:a16="http://schemas.microsoft.com/office/drawing/2014/main" id="{3133129F-A747-7B2F-DD59-415DAC817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90846"/>
            <a:ext cx="8518452" cy="5401339"/>
          </a:xfrm>
          <a:prstGeom prst="rect">
            <a:avLst/>
          </a:prstGeom>
        </p:spPr>
      </p:pic>
    </p:spTree>
    <p:extLst>
      <p:ext uri="{BB962C8B-B14F-4D97-AF65-F5344CB8AC3E}">
        <p14:creationId xmlns:p14="http://schemas.microsoft.com/office/powerpoint/2010/main" val="2620100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B795-463B-EA75-0D4A-46A8955E2A4B}"/>
              </a:ext>
            </a:extLst>
          </p:cNvPr>
          <p:cNvSpPr>
            <a:spLocks noGrp="1"/>
          </p:cNvSpPr>
          <p:nvPr>
            <p:ph type="title"/>
          </p:nvPr>
        </p:nvSpPr>
        <p:spPr>
          <a:xfrm>
            <a:off x="838200" y="365125"/>
            <a:ext cx="10515600" cy="825722"/>
          </a:xfrm>
          <a:solidFill>
            <a:schemeClr val="accent1">
              <a:lumMod val="75000"/>
            </a:schemeClr>
          </a:solidFill>
        </p:spPr>
        <p:txBody>
          <a:bodyPr>
            <a:normAutofit/>
          </a:bodyPr>
          <a:lstStyle/>
          <a:p>
            <a:r>
              <a:rPr lang="en-US" sz="4000" b="1" dirty="0">
                <a:latin typeface="Algerian" panose="04020705040A02060702" pitchFamily="82" charset="0"/>
              </a:rPr>
              <a:t>CONTENTS OF TABLE</a:t>
            </a:r>
          </a:p>
        </p:txBody>
      </p:sp>
      <p:pic>
        <p:nvPicPr>
          <p:cNvPr id="4" name="Picture 3">
            <a:extLst>
              <a:ext uri="{FF2B5EF4-FFF2-40B4-BE49-F238E27FC236}">
                <a16:creationId xmlns:a16="http://schemas.microsoft.com/office/drawing/2014/main" id="{3E737484-D882-2627-A809-2C1886CB1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77442"/>
            <a:ext cx="8592880" cy="5680558"/>
          </a:xfrm>
          <a:prstGeom prst="rect">
            <a:avLst/>
          </a:prstGeom>
        </p:spPr>
      </p:pic>
    </p:spTree>
    <p:extLst>
      <p:ext uri="{BB962C8B-B14F-4D97-AF65-F5344CB8AC3E}">
        <p14:creationId xmlns:p14="http://schemas.microsoft.com/office/powerpoint/2010/main" val="168098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B795-463B-EA75-0D4A-46A8955E2A4B}"/>
              </a:ext>
            </a:extLst>
          </p:cNvPr>
          <p:cNvSpPr>
            <a:spLocks noGrp="1"/>
          </p:cNvSpPr>
          <p:nvPr>
            <p:ph type="title"/>
          </p:nvPr>
        </p:nvSpPr>
        <p:spPr>
          <a:xfrm>
            <a:off x="838200" y="365125"/>
            <a:ext cx="10515600" cy="825722"/>
          </a:xfrm>
          <a:solidFill>
            <a:schemeClr val="accent1">
              <a:lumMod val="75000"/>
            </a:schemeClr>
          </a:solidFill>
        </p:spPr>
        <p:txBody>
          <a:bodyPr>
            <a:normAutofit/>
          </a:bodyPr>
          <a:lstStyle/>
          <a:p>
            <a:r>
              <a:rPr lang="en-US" sz="4000" b="1" dirty="0">
                <a:latin typeface="Algerian" panose="04020705040A02060702" pitchFamily="82" charset="0"/>
              </a:rPr>
              <a:t>CONTENTS OF TABLE</a:t>
            </a:r>
          </a:p>
        </p:txBody>
      </p:sp>
      <p:pic>
        <p:nvPicPr>
          <p:cNvPr id="4" name="Picture 3">
            <a:extLst>
              <a:ext uri="{FF2B5EF4-FFF2-40B4-BE49-F238E27FC236}">
                <a16:creationId xmlns:a16="http://schemas.microsoft.com/office/drawing/2014/main" id="{9F0CE242-D27B-B424-257D-8FB72AC40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190847"/>
            <a:ext cx="8285922" cy="5538209"/>
          </a:xfrm>
          <a:prstGeom prst="rect">
            <a:avLst/>
          </a:prstGeom>
        </p:spPr>
      </p:pic>
    </p:spTree>
    <p:extLst>
      <p:ext uri="{BB962C8B-B14F-4D97-AF65-F5344CB8AC3E}">
        <p14:creationId xmlns:p14="http://schemas.microsoft.com/office/powerpoint/2010/main" val="1278361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B795-463B-EA75-0D4A-46A8955E2A4B}"/>
              </a:ext>
            </a:extLst>
          </p:cNvPr>
          <p:cNvSpPr>
            <a:spLocks noGrp="1"/>
          </p:cNvSpPr>
          <p:nvPr>
            <p:ph type="title"/>
          </p:nvPr>
        </p:nvSpPr>
        <p:spPr>
          <a:xfrm>
            <a:off x="838200" y="365125"/>
            <a:ext cx="10515600" cy="825722"/>
          </a:xfrm>
          <a:solidFill>
            <a:schemeClr val="accent1">
              <a:lumMod val="75000"/>
            </a:schemeClr>
          </a:solidFill>
        </p:spPr>
        <p:txBody>
          <a:bodyPr>
            <a:normAutofit/>
          </a:bodyPr>
          <a:lstStyle/>
          <a:p>
            <a:r>
              <a:rPr lang="en-US" sz="4000" b="1" dirty="0">
                <a:latin typeface="Algerian" panose="04020705040A02060702" pitchFamily="82" charset="0"/>
              </a:rPr>
              <a:t>CONTENTS OF TABLE</a:t>
            </a:r>
          </a:p>
        </p:txBody>
      </p:sp>
      <p:pic>
        <p:nvPicPr>
          <p:cNvPr id="4" name="Picture 3">
            <a:extLst>
              <a:ext uri="{FF2B5EF4-FFF2-40B4-BE49-F238E27FC236}">
                <a16:creationId xmlns:a16="http://schemas.microsoft.com/office/drawing/2014/main" id="{AAA0B4D2-26D7-FD78-607A-DB9B2EA9A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90847"/>
            <a:ext cx="8571614" cy="5580475"/>
          </a:xfrm>
          <a:prstGeom prst="rect">
            <a:avLst/>
          </a:prstGeom>
        </p:spPr>
      </p:pic>
    </p:spTree>
    <p:extLst>
      <p:ext uri="{BB962C8B-B14F-4D97-AF65-F5344CB8AC3E}">
        <p14:creationId xmlns:p14="http://schemas.microsoft.com/office/powerpoint/2010/main" val="2196277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3004-9F8D-0D32-E07E-F753242FA1D4}"/>
              </a:ext>
            </a:extLst>
          </p:cNvPr>
          <p:cNvSpPr>
            <a:spLocks noGrp="1"/>
          </p:cNvSpPr>
          <p:nvPr>
            <p:ph type="title"/>
          </p:nvPr>
        </p:nvSpPr>
        <p:spPr>
          <a:xfrm>
            <a:off x="6172200" y="0"/>
            <a:ext cx="6102626" cy="6857999"/>
          </a:xfrm>
          <a:solidFill>
            <a:srgbClr val="C00000"/>
          </a:solidFill>
        </p:spPr>
        <p:txBody>
          <a:bodyPr>
            <a:normAutofit/>
          </a:bodyPr>
          <a:lstStyle/>
          <a:p>
            <a:pPr algn="ctr">
              <a:lnSpc>
                <a:spcPct val="100000"/>
              </a:lnSpc>
            </a:pPr>
            <a:br>
              <a:rPr lang="en-US" sz="4800" b="1" dirty="0">
                <a:latin typeface="Algerian" panose="04020705040A02060702" pitchFamily="82" charset="0"/>
              </a:rPr>
            </a:br>
            <a:br>
              <a:rPr lang="en-US" sz="4800" b="1" dirty="0">
                <a:latin typeface="Algerian" panose="04020705040A02060702" pitchFamily="82" charset="0"/>
              </a:rPr>
            </a:br>
            <a:br>
              <a:rPr lang="en-US" sz="4800" b="1" dirty="0">
                <a:latin typeface="Algerian" panose="04020705040A02060702" pitchFamily="82" charset="0"/>
              </a:rPr>
            </a:br>
            <a:br>
              <a:rPr lang="en-US" sz="4800" b="1" dirty="0">
                <a:latin typeface="Algerian" panose="04020705040A02060702" pitchFamily="82" charset="0"/>
              </a:rPr>
            </a:br>
            <a:endParaRPr lang="en-US" sz="4800" b="1" dirty="0">
              <a:latin typeface="Algerian" panose="04020705040A02060702" pitchFamily="82" charset="0"/>
            </a:endParaRPr>
          </a:p>
        </p:txBody>
      </p:sp>
      <p:pic>
        <p:nvPicPr>
          <p:cNvPr id="11" name="Content Placeholder 10">
            <a:extLst>
              <a:ext uri="{FF2B5EF4-FFF2-40B4-BE49-F238E27FC236}">
                <a16:creationId xmlns:a16="http://schemas.microsoft.com/office/drawing/2014/main" id="{6ED90C1E-1EAD-2DD0-AC66-C42FDB99F71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6172200" cy="6857999"/>
          </a:xfrm>
        </p:spPr>
      </p:pic>
      <p:sp>
        <p:nvSpPr>
          <p:cNvPr id="7" name="Rectangle 6">
            <a:extLst>
              <a:ext uri="{FF2B5EF4-FFF2-40B4-BE49-F238E27FC236}">
                <a16:creationId xmlns:a16="http://schemas.microsoft.com/office/drawing/2014/main" id="{0008188C-CE2D-B3F2-6F2C-DF6E24F9775F}"/>
              </a:ext>
            </a:extLst>
          </p:cNvPr>
          <p:cNvSpPr/>
          <p:nvPr/>
        </p:nvSpPr>
        <p:spPr>
          <a:xfrm>
            <a:off x="7086600" y="2648777"/>
            <a:ext cx="4452730" cy="1560444"/>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00B050"/>
                </a:solidFill>
                <a:latin typeface="Algerian" panose="04020705040A02060702" pitchFamily="82" charset="0"/>
              </a:rPr>
              <a:t>SUB QUERIES</a:t>
            </a:r>
            <a:endParaRPr lang="en-US" sz="4800" dirty="0">
              <a:solidFill>
                <a:srgbClr val="00B050"/>
              </a:solidFill>
            </a:endParaRPr>
          </a:p>
        </p:txBody>
      </p:sp>
    </p:spTree>
    <p:extLst>
      <p:ext uri="{BB962C8B-B14F-4D97-AF65-F5344CB8AC3E}">
        <p14:creationId xmlns:p14="http://schemas.microsoft.com/office/powerpoint/2010/main" val="4207486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4777-63DD-C5AA-32FF-EB9F01EBB770}"/>
              </a:ext>
            </a:extLst>
          </p:cNvPr>
          <p:cNvSpPr>
            <a:spLocks noGrp="1"/>
          </p:cNvSpPr>
          <p:nvPr>
            <p:ph type="title"/>
          </p:nvPr>
        </p:nvSpPr>
        <p:spPr>
          <a:xfrm>
            <a:off x="-2" y="142391"/>
            <a:ext cx="12192001" cy="800100"/>
          </a:xfrm>
          <a:solidFill>
            <a:schemeClr val="accent1">
              <a:lumMod val="75000"/>
            </a:schemeClr>
          </a:solidFill>
        </p:spPr>
        <p:txBody>
          <a:bodyPr>
            <a:normAutofit/>
          </a:bodyPr>
          <a:lstStyle/>
          <a:p>
            <a:r>
              <a:rPr lang="en-US" sz="4000" b="1" dirty="0">
                <a:latin typeface="Algerian" panose="04020705040A02060702" pitchFamily="82" charset="0"/>
              </a:rPr>
              <a:t>  SUBQUERY</a:t>
            </a:r>
            <a:endParaRPr lang="en-US" sz="4000" dirty="0"/>
          </a:p>
        </p:txBody>
      </p:sp>
      <p:pic>
        <p:nvPicPr>
          <p:cNvPr id="12" name="Picture Placeholder 11">
            <a:extLst>
              <a:ext uri="{FF2B5EF4-FFF2-40B4-BE49-F238E27FC236}">
                <a16:creationId xmlns:a16="http://schemas.microsoft.com/office/drawing/2014/main" id="{0072AA29-98B8-902C-3E5F-8FC967A699D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88" r="-1119"/>
          <a:stretch/>
        </p:blipFill>
        <p:spPr>
          <a:xfrm>
            <a:off x="24189" y="1559840"/>
            <a:ext cx="7138836" cy="1099582"/>
          </a:xfrm>
        </p:spPr>
      </p:pic>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7424531" y="1071699"/>
            <a:ext cx="4767468" cy="5786299"/>
          </a:xfrm>
        </p:spPr>
        <p:txBody>
          <a:bodyPr>
            <a:normAutofit/>
          </a:bodyPr>
          <a:lstStyle/>
          <a:p>
            <a:r>
              <a:rPr lang="en-US" sz="2000" b="1" dirty="0"/>
              <a:t>DISPLAY DISHES AND PRICE THAT ARE AVAILABLE IN THE MENU OF RESTAURANTS LOCATED IN 'MUMBAI’.</a:t>
            </a:r>
          </a:p>
          <a:p>
            <a:endParaRPr lang="en-US" sz="2000" b="1" dirty="0"/>
          </a:p>
          <a:p>
            <a:r>
              <a:rPr lang="en-US" sz="2000" b="1" dirty="0"/>
              <a:t>SYNTAX: </a:t>
            </a:r>
          </a:p>
          <a:p>
            <a:r>
              <a:rPr lang="en-US" sz="2000" b="1" dirty="0"/>
              <a:t>SELECT </a:t>
            </a:r>
            <a:r>
              <a:rPr lang="en-US" sz="2000" b="1" dirty="0" err="1"/>
              <a:t>dish_name</a:t>
            </a:r>
            <a:r>
              <a:rPr lang="en-US" sz="2000" b="1" dirty="0"/>
              <a:t>, price FROM Dishes WHERE </a:t>
            </a:r>
            <a:r>
              <a:rPr lang="en-US" sz="2000" b="1" dirty="0" err="1"/>
              <a:t>menu_id</a:t>
            </a:r>
            <a:r>
              <a:rPr lang="en-US" sz="2000" b="1" dirty="0"/>
              <a:t> IN (SELECT </a:t>
            </a:r>
            <a:r>
              <a:rPr lang="en-US" sz="2000" b="1" dirty="0" err="1"/>
              <a:t>menu_id</a:t>
            </a:r>
            <a:r>
              <a:rPr lang="en-US" sz="2000" b="1" dirty="0"/>
              <a:t> FROM Menus WHERE </a:t>
            </a:r>
            <a:r>
              <a:rPr lang="en-US" sz="2000" b="1" dirty="0" err="1"/>
              <a:t>restaurant_id</a:t>
            </a:r>
            <a:r>
              <a:rPr lang="en-US" sz="2000" b="1" dirty="0"/>
              <a:t> IN (SELECT </a:t>
            </a:r>
            <a:r>
              <a:rPr lang="en-US" sz="2000" b="1" dirty="0" err="1"/>
              <a:t>restaurant_id</a:t>
            </a:r>
            <a:r>
              <a:rPr lang="en-US" sz="2000" b="1" dirty="0"/>
              <a:t> FROM Restaurants WHERE location = 'Mumbai'));</a:t>
            </a:r>
          </a:p>
        </p:txBody>
      </p:sp>
      <p:pic>
        <p:nvPicPr>
          <p:cNvPr id="16" name="Picture 15">
            <a:extLst>
              <a:ext uri="{FF2B5EF4-FFF2-40B4-BE49-F238E27FC236}">
                <a16:creationId xmlns:a16="http://schemas.microsoft.com/office/drawing/2014/main" id="{A73C3638-8D3E-95BE-376B-18BFDC954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78" y="3033734"/>
            <a:ext cx="6422459" cy="1612694"/>
          </a:xfrm>
          <a:prstGeom prst="rect">
            <a:avLst/>
          </a:prstGeom>
        </p:spPr>
      </p:pic>
    </p:spTree>
    <p:extLst>
      <p:ext uri="{BB962C8B-B14F-4D97-AF65-F5344CB8AC3E}">
        <p14:creationId xmlns:p14="http://schemas.microsoft.com/office/powerpoint/2010/main" val="3774991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4777-63DD-C5AA-32FF-EB9F01EBB770}"/>
              </a:ext>
            </a:extLst>
          </p:cNvPr>
          <p:cNvSpPr>
            <a:spLocks noGrp="1"/>
          </p:cNvSpPr>
          <p:nvPr>
            <p:ph type="title"/>
          </p:nvPr>
        </p:nvSpPr>
        <p:spPr>
          <a:xfrm>
            <a:off x="-2" y="142391"/>
            <a:ext cx="12192001" cy="800100"/>
          </a:xfrm>
          <a:solidFill>
            <a:schemeClr val="accent1">
              <a:lumMod val="75000"/>
            </a:schemeClr>
          </a:solidFill>
        </p:spPr>
        <p:txBody>
          <a:bodyPr>
            <a:normAutofit/>
          </a:bodyPr>
          <a:lstStyle/>
          <a:p>
            <a:r>
              <a:rPr lang="en-US" sz="4000" b="1" dirty="0">
                <a:latin typeface="Algerian" panose="04020705040A02060702" pitchFamily="82" charset="0"/>
              </a:rPr>
              <a:t>    SUBQUERY</a:t>
            </a:r>
          </a:p>
        </p:txBody>
      </p:sp>
      <p:pic>
        <p:nvPicPr>
          <p:cNvPr id="6" name="Picture Placeholder 5">
            <a:extLst>
              <a:ext uri="{FF2B5EF4-FFF2-40B4-BE49-F238E27FC236}">
                <a16:creationId xmlns:a16="http://schemas.microsoft.com/office/drawing/2014/main" id="{3BC20DCF-D1C5-0CB6-5718-B6EC34E4D47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585" r="-925"/>
          <a:stretch/>
        </p:blipFill>
        <p:spPr>
          <a:xfrm>
            <a:off x="435934" y="942491"/>
            <a:ext cx="6103089" cy="1352659"/>
          </a:xfrm>
        </p:spPr>
      </p:pic>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7424531" y="1071699"/>
            <a:ext cx="4767468" cy="5786299"/>
          </a:xfrm>
        </p:spPr>
        <p:txBody>
          <a:bodyPr/>
          <a:lstStyle/>
          <a:p>
            <a:r>
              <a:rPr lang="en-US" sz="2000" b="1" dirty="0"/>
              <a:t>FIND ALL CUSTOMERS WHO HAVE PLACED AT LEAST ONE ORDER WITH A TOTAL AMOUNT LESS THAN RS 500.</a:t>
            </a:r>
          </a:p>
          <a:p>
            <a:endParaRPr lang="en-US" sz="2000" b="1" dirty="0"/>
          </a:p>
          <a:p>
            <a:r>
              <a:rPr lang="en-US" sz="2000" b="1" dirty="0"/>
              <a:t>SYNTAX:</a:t>
            </a:r>
          </a:p>
          <a:p>
            <a:r>
              <a:rPr lang="en-US" sz="2000" b="1" dirty="0"/>
              <a:t>SELECT </a:t>
            </a:r>
            <a:r>
              <a:rPr lang="en-US" sz="2000" b="1" dirty="0" err="1"/>
              <a:t>first_name</a:t>
            </a:r>
            <a:r>
              <a:rPr lang="en-US" sz="2000" b="1" dirty="0"/>
              <a:t>, </a:t>
            </a:r>
            <a:r>
              <a:rPr lang="en-US" sz="2000" b="1" dirty="0" err="1"/>
              <a:t>last_name</a:t>
            </a:r>
            <a:r>
              <a:rPr lang="en-US" sz="2000" b="1" dirty="0"/>
              <a:t>, email FROM Customers WHERE </a:t>
            </a:r>
            <a:r>
              <a:rPr lang="en-US" sz="2000" b="1" dirty="0" err="1"/>
              <a:t>customer_id</a:t>
            </a:r>
            <a:r>
              <a:rPr lang="en-US" sz="2000" b="1" dirty="0"/>
              <a:t> IN (SELECT </a:t>
            </a:r>
            <a:r>
              <a:rPr lang="en-US" sz="2000" b="1" dirty="0" err="1"/>
              <a:t>customer_id</a:t>
            </a:r>
            <a:r>
              <a:rPr lang="en-US" sz="2000" b="1" dirty="0"/>
              <a:t> FROM Orders WHERE </a:t>
            </a:r>
            <a:r>
              <a:rPr lang="en-US" sz="2000" b="1" dirty="0" err="1"/>
              <a:t>total_amount</a:t>
            </a:r>
            <a:r>
              <a:rPr lang="en-US" sz="2000" b="1" dirty="0"/>
              <a:t> &gt; ANY (SELECT </a:t>
            </a:r>
            <a:r>
              <a:rPr lang="en-US" sz="2000" b="1" dirty="0" err="1"/>
              <a:t>total_amount</a:t>
            </a:r>
            <a:r>
              <a:rPr lang="en-US" sz="2000" b="1" dirty="0"/>
              <a:t> FROM Orders WHERE </a:t>
            </a:r>
            <a:r>
              <a:rPr lang="en-US" sz="2000" b="1" dirty="0" err="1"/>
              <a:t>total_amount</a:t>
            </a:r>
            <a:r>
              <a:rPr lang="en-US" sz="2000" b="1" dirty="0"/>
              <a:t> &lt;= 500));</a:t>
            </a:r>
          </a:p>
          <a:p>
            <a:endParaRPr lang="en-US" sz="2000" b="1" dirty="0"/>
          </a:p>
        </p:txBody>
      </p:sp>
      <p:pic>
        <p:nvPicPr>
          <p:cNvPr id="8" name="Picture 7">
            <a:extLst>
              <a:ext uri="{FF2B5EF4-FFF2-40B4-BE49-F238E27FC236}">
                <a16:creationId xmlns:a16="http://schemas.microsoft.com/office/drawing/2014/main" id="{1E40656B-52E9-6502-CD0F-4DC85AC43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96" y="2190306"/>
            <a:ext cx="6180260" cy="4667691"/>
          </a:xfrm>
          <a:prstGeom prst="rect">
            <a:avLst/>
          </a:prstGeom>
        </p:spPr>
      </p:pic>
    </p:spTree>
    <p:extLst>
      <p:ext uri="{BB962C8B-B14F-4D97-AF65-F5344CB8AC3E}">
        <p14:creationId xmlns:p14="http://schemas.microsoft.com/office/powerpoint/2010/main" val="1101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4777-63DD-C5AA-32FF-EB9F01EBB770}"/>
              </a:ext>
            </a:extLst>
          </p:cNvPr>
          <p:cNvSpPr>
            <a:spLocks noGrp="1"/>
          </p:cNvSpPr>
          <p:nvPr>
            <p:ph type="title"/>
          </p:nvPr>
        </p:nvSpPr>
        <p:spPr>
          <a:xfrm>
            <a:off x="-2" y="142391"/>
            <a:ext cx="12192001" cy="800100"/>
          </a:xfrm>
          <a:solidFill>
            <a:schemeClr val="accent1">
              <a:lumMod val="75000"/>
            </a:schemeClr>
          </a:solidFill>
        </p:spPr>
        <p:txBody>
          <a:bodyPr>
            <a:normAutofit/>
          </a:bodyPr>
          <a:lstStyle/>
          <a:p>
            <a:r>
              <a:rPr lang="en-US" sz="4000" b="1" dirty="0">
                <a:latin typeface="Algerian" panose="04020705040A02060702" pitchFamily="82" charset="0"/>
              </a:rPr>
              <a:t>  SUBQUERY</a:t>
            </a:r>
            <a:endParaRPr lang="en-US" sz="4000" dirty="0"/>
          </a:p>
        </p:txBody>
      </p:sp>
      <p:pic>
        <p:nvPicPr>
          <p:cNvPr id="6" name="Picture Placeholder 5">
            <a:extLst>
              <a:ext uri="{FF2B5EF4-FFF2-40B4-BE49-F238E27FC236}">
                <a16:creationId xmlns:a16="http://schemas.microsoft.com/office/drawing/2014/main" id="{1B54FFD9-CB40-FF2F-CC94-ECF610B5D70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50" r="-1222"/>
          <a:stretch/>
        </p:blipFill>
        <p:spPr>
          <a:xfrm>
            <a:off x="148855" y="942491"/>
            <a:ext cx="7424533" cy="1141490"/>
          </a:xfrm>
        </p:spPr>
      </p:pic>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7424531" y="1071699"/>
            <a:ext cx="4767468" cy="5786299"/>
          </a:xfrm>
        </p:spPr>
        <p:txBody>
          <a:bodyPr>
            <a:normAutofit/>
          </a:bodyPr>
          <a:lstStyle/>
          <a:p>
            <a:r>
              <a:rPr lang="en-US" sz="2000" b="1" dirty="0"/>
              <a:t>LIST ALL RESTAURANTS WHERE THE TOTAL AMOUNT OF ORDERS IS GREATER THAN THE TOTAL AMOUNT OF ORDERS PLACED BY A SPECIFIC CUSTOMER, E.G., 'PRIYA.RAO@GMAIL.COM’.</a:t>
            </a:r>
          </a:p>
          <a:p>
            <a:endParaRPr lang="en-US" sz="2000" b="1" dirty="0"/>
          </a:p>
          <a:p>
            <a:r>
              <a:rPr lang="en-US" sz="2000" b="1" dirty="0"/>
              <a:t>SYNTAX:</a:t>
            </a:r>
          </a:p>
          <a:p>
            <a:r>
              <a:rPr lang="en-US" sz="2000" b="1" dirty="0"/>
              <a:t>SELECT name, location FROM Restaurants WHERE </a:t>
            </a:r>
            <a:r>
              <a:rPr lang="en-US" sz="2000" b="1" dirty="0" err="1"/>
              <a:t>restaurant_id</a:t>
            </a:r>
            <a:r>
              <a:rPr lang="en-US" sz="2000" b="1" dirty="0"/>
              <a:t> IN (SELECT </a:t>
            </a:r>
            <a:r>
              <a:rPr lang="en-US" sz="2000" b="1" dirty="0" err="1"/>
              <a:t>restaurant_id</a:t>
            </a:r>
            <a:r>
              <a:rPr lang="en-US" sz="2000" b="1" dirty="0"/>
              <a:t> FROM Orders WHERE </a:t>
            </a:r>
            <a:r>
              <a:rPr lang="en-US" sz="2000" b="1" dirty="0" err="1"/>
              <a:t>total_amount</a:t>
            </a:r>
            <a:r>
              <a:rPr lang="en-US" sz="2000" b="1" dirty="0"/>
              <a:t> &gt; ALL (SELECT </a:t>
            </a:r>
            <a:r>
              <a:rPr lang="en-US" sz="2000" b="1" dirty="0" err="1"/>
              <a:t>total_amount</a:t>
            </a:r>
            <a:r>
              <a:rPr lang="en-US" sz="2000" b="1" dirty="0"/>
              <a:t> FROM Orders WHERE </a:t>
            </a:r>
            <a:r>
              <a:rPr lang="en-US" sz="2000" b="1" dirty="0" err="1"/>
              <a:t>customer_id</a:t>
            </a:r>
            <a:r>
              <a:rPr lang="en-US" sz="2000" b="1" dirty="0"/>
              <a:t> = (SELECT </a:t>
            </a:r>
            <a:r>
              <a:rPr lang="en-US" sz="2000" b="1" dirty="0" err="1"/>
              <a:t>customer_id</a:t>
            </a:r>
            <a:r>
              <a:rPr lang="en-US" sz="2000" b="1" dirty="0"/>
              <a:t> FROM Customers WHERE email = 'priya.rao@gmail.com')));</a:t>
            </a:r>
          </a:p>
        </p:txBody>
      </p:sp>
      <p:pic>
        <p:nvPicPr>
          <p:cNvPr id="8" name="Picture 7">
            <a:extLst>
              <a:ext uri="{FF2B5EF4-FFF2-40B4-BE49-F238E27FC236}">
                <a16:creationId xmlns:a16="http://schemas.microsoft.com/office/drawing/2014/main" id="{C447115C-9596-CD36-760F-7DAE15B35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45" y="2104202"/>
            <a:ext cx="4767468" cy="4611407"/>
          </a:xfrm>
          <a:prstGeom prst="rect">
            <a:avLst/>
          </a:prstGeom>
        </p:spPr>
      </p:pic>
    </p:spTree>
    <p:extLst>
      <p:ext uri="{BB962C8B-B14F-4D97-AF65-F5344CB8AC3E}">
        <p14:creationId xmlns:p14="http://schemas.microsoft.com/office/powerpoint/2010/main" val="3699334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419B-C888-3534-A040-DA4C4838A094}"/>
              </a:ext>
            </a:extLst>
          </p:cNvPr>
          <p:cNvSpPr>
            <a:spLocks noGrp="1"/>
          </p:cNvSpPr>
          <p:nvPr>
            <p:ph type="title"/>
          </p:nvPr>
        </p:nvSpPr>
        <p:spPr>
          <a:xfrm>
            <a:off x="7419975" y="457201"/>
            <a:ext cx="3932237" cy="755374"/>
          </a:xfrm>
        </p:spPr>
        <p:txBody>
          <a:bodyPr/>
          <a:lstStyle/>
          <a:p>
            <a:pPr algn="ctr"/>
            <a:r>
              <a:rPr lang="en-US" b="1" dirty="0">
                <a:latin typeface="Algerian" panose="04020705040A02060702" pitchFamily="82" charset="0"/>
              </a:rPr>
              <a:t>ABSTRACT</a:t>
            </a:r>
          </a:p>
        </p:txBody>
      </p:sp>
      <p:pic>
        <p:nvPicPr>
          <p:cNvPr id="6" name="Content Placeholder 5">
            <a:extLst>
              <a:ext uri="{FF2B5EF4-FFF2-40B4-BE49-F238E27FC236}">
                <a16:creationId xmlns:a16="http://schemas.microsoft.com/office/drawing/2014/main" id="{6AE470FB-7599-0B3E-15C2-953C6DD733B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1813" y="1033670"/>
            <a:ext cx="5809352" cy="5486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 Placeholder 3">
            <a:extLst>
              <a:ext uri="{FF2B5EF4-FFF2-40B4-BE49-F238E27FC236}">
                <a16:creationId xmlns:a16="http://schemas.microsoft.com/office/drawing/2014/main" id="{28662D34-4059-0090-D725-8BBBDC502906}"/>
              </a:ext>
            </a:extLst>
          </p:cNvPr>
          <p:cNvSpPr>
            <a:spLocks noGrp="1"/>
          </p:cNvSpPr>
          <p:nvPr>
            <p:ph type="body" sz="half" idx="2"/>
          </p:nvPr>
        </p:nvSpPr>
        <p:spPr>
          <a:xfrm>
            <a:off x="6828184" y="1302025"/>
            <a:ext cx="5168346" cy="5357191"/>
          </a:xfrm>
        </p:spPr>
        <p:txBody>
          <a:bodyPr>
            <a:normAutofit/>
          </a:bodyPr>
          <a:lstStyle/>
          <a:p>
            <a:pPr>
              <a:lnSpc>
                <a:spcPct val="200000"/>
              </a:lnSpc>
            </a:pPr>
            <a:r>
              <a:rPr lang="en-US" sz="2000" dirty="0">
                <a:latin typeface="Bookman Old Style" panose="02050604050505020204" pitchFamily="18" charset="0"/>
              </a:rPr>
              <a:t>The database schema organizes data in such a way that it will help to support various features and functionalities of the restaurant management system, organize store all types of information required for the operational purpose as well by decision-making requirements.</a:t>
            </a:r>
          </a:p>
        </p:txBody>
      </p:sp>
    </p:spTree>
    <p:extLst>
      <p:ext uri="{BB962C8B-B14F-4D97-AF65-F5344CB8AC3E}">
        <p14:creationId xmlns:p14="http://schemas.microsoft.com/office/powerpoint/2010/main" val="3242315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4777-63DD-C5AA-32FF-EB9F01EBB770}"/>
              </a:ext>
            </a:extLst>
          </p:cNvPr>
          <p:cNvSpPr>
            <a:spLocks noGrp="1"/>
          </p:cNvSpPr>
          <p:nvPr>
            <p:ph type="title"/>
          </p:nvPr>
        </p:nvSpPr>
        <p:spPr>
          <a:xfrm>
            <a:off x="-2" y="142391"/>
            <a:ext cx="12192001" cy="800100"/>
          </a:xfrm>
          <a:solidFill>
            <a:schemeClr val="accent1">
              <a:lumMod val="75000"/>
            </a:schemeClr>
          </a:solidFill>
        </p:spPr>
        <p:txBody>
          <a:bodyPr>
            <a:normAutofit/>
          </a:bodyPr>
          <a:lstStyle/>
          <a:p>
            <a:r>
              <a:rPr lang="en-US" sz="4000" b="1" dirty="0">
                <a:latin typeface="Algerian" panose="04020705040A02060702" pitchFamily="82" charset="0"/>
              </a:rPr>
              <a:t>   SUBQUERY</a:t>
            </a:r>
            <a:endParaRPr lang="en-US" sz="4000" dirty="0"/>
          </a:p>
        </p:txBody>
      </p:sp>
      <p:pic>
        <p:nvPicPr>
          <p:cNvPr id="6" name="Picture Placeholder 5">
            <a:extLst>
              <a:ext uri="{FF2B5EF4-FFF2-40B4-BE49-F238E27FC236}">
                <a16:creationId xmlns:a16="http://schemas.microsoft.com/office/drawing/2014/main" id="{22F62969-1887-0B2F-1218-F3433001DC2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552" r="-1084"/>
          <a:stretch/>
        </p:blipFill>
        <p:spPr>
          <a:xfrm>
            <a:off x="85060" y="1071564"/>
            <a:ext cx="6443331" cy="1384558"/>
          </a:xfrm>
        </p:spPr>
      </p:pic>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7424531" y="1071699"/>
            <a:ext cx="4767468" cy="5786299"/>
          </a:xfrm>
        </p:spPr>
        <p:txBody>
          <a:bodyPr>
            <a:normAutofit/>
          </a:bodyPr>
          <a:lstStyle/>
          <a:p>
            <a:r>
              <a:rPr lang="en-US" sz="2000" b="1" dirty="0"/>
              <a:t>LIST THE DISHES THAT ARE PRICED HIGHER THAN ALL DISHES ON A SPECIFIC MENU, E.G., MENU_ID 3.</a:t>
            </a:r>
          </a:p>
          <a:p>
            <a:endParaRPr lang="en-US" sz="2000" b="1" dirty="0"/>
          </a:p>
          <a:p>
            <a:r>
              <a:rPr lang="en-US" sz="2000" b="1" dirty="0"/>
              <a:t>SYNTAX:</a:t>
            </a:r>
          </a:p>
          <a:p>
            <a:r>
              <a:rPr lang="en-US" sz="2000" b="1" dirty="0"/>
              <a:t>SELECT </a:t>
            </a:r>
            <a:r>
              <a:rPr lang="en-US" sz="2000" b="1" dirty="0" err="1"/>
              <a:t>dish_name</a:t>
            </a:r>
            <a:r>
              <a:rPr lang="en-US" sz="2000" b="1" dirty="0"/>
              <a:t>, price FROM Dishes WHERE price &gt; ALL (SELECT price FROM Dishes WHERE </a:t>
            </a:r>
            <a:r>
              <a:rPr lang="en-US" sz="2000" b="1" dirty="0" err="1"/>
              <a:t>menu_id</a:t>
            </a:r>
            <a:r>
              <a:rPr lang="en-US" sz="2000" b="1" dirty="0"/>
              <a:t> = 3);</a:t>
            </a:r>
          </a:p>
        </p:txBody>
      </p:sp>
      <p:pic>
        <p:nvPicPr>
          <p:cNvPr id="8" name="Picture 7">
            <a:extLst>
              <a:ext uri="{FF2B5EF4-FFF2-40B4-BE49-F238E27FC236}">
                <a16:creationId xmlns:a16="http://schemas.microsoft.com/office/drawing/2014/main" id="{3FA87C72-E5D4-5484-FF2F-20EED53A0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08" y="2585195"/>
            <a:ext cx="4134062" cy="3213522"/>
          </a:xfrm>
          <a:prstGeom prst="rect">
            <a:avLst/>
          </a:prstGeom>
        </p:spPr>
      </p:pic>
    </p:spTree>
    <p:extLst>
      <p:ext uri="{BB962C8B-B14F-4D97-AF65-F5344CB8AC3E}">
        <p14:creationId xmlns:p14="http://schemas.microsoft.com/office/powerpoint/2010/main" val="2718931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57BB075-B28F-C11E-2410-655A14822B8F}"/>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937" r="21937"/>
          <a:stretch>
            <a:fillRect/>
          </a:stretch>
        </p:blipFill>
        <p:spPr>
          <a:xfrm>
            <a:off x="0" y="0"/>
            <a:ext cx="6798365" cy="6858000"/>
          </a:xfrm>
        </p:spPr>
      </p:pic>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6798365" y="0"/>
            <a:ext cx="5393634" cy="6857998"/>
          </a:xfrm>
          <a:solidFill>
            <a:srgbClr val="C00000"/>
          </a:solidFill>
        </p:spPr>
        <p:txBody>
          <a:bodyPr/>
          <a:lstStyle/>
          <a:p>
            <a:r>
              <a:rPr lang="en-US" dirty="0">
                <a:solidFill>
                  <a:srgbClr val="C00000"/>
                </a:solidFill>
              </a:rPr>
              <a:t>.</a:t>
            </a:r>
          </a:p>
        </p:txBody>
      </p:sp>
      <p:sp>
        <p:nvSpPr>
          <p:cNvPr id="11" name="Rectangle 10">
            <a:extLst>
              <a:ext uri="{FF2B5EF4-FFF2-40B4-BE49-F238E27FC236}">
                <a16:creationId xmlns:a16="http://schemas.microsoft.com/office/drawing/2014/main" id="{4F6C6B89-CBD0-EB53-9636-97D2323855A5}"/>
              </a:ext>
            </a:extLst>
          </p:cNvPr>
          <p:cNvSpPr/>
          <p:nvPr/>
        </p:nvSpPr>
        <p:spPr>
          <a:xfrm>
            <a:off x="7792278" y="2554357"/>
            <a:ext cx="3091070" cy="13815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800" b="1">
              <a:solidFill>
                <a:srgbClr val="00B050"/>
              </a:solidFill>
              <a:latin typeface="Algerian" panose="04020705040A02060702" pitchFamily="82" charset="0"/>
            </a:endParaRPr>
          </a:p>
        </p:txBody>
      </p:sp>
      <p:sp>
        <p:nvSpPr>
          <p:cNvPr id="12" name="TextBox 11">
            <a:extLst>
              <a:ext uri="{FF2B5EF4-FFF2-40B4-BE49-F238E27FC236}">
                <a16:creationId xmlns:a16="http://schemas.microsoft.com/office/drawing/2014/main" id="{C0D35C4E-292B-4A34-6285-3EEBB65786EB}"/>
              </a:ext>
            </a:extLst>
          </p:cNvPr>
          <p:cNvSpPr txBox="1"/>
          <p:nvPr/>
        </p:nvSpPr>
        <p:spPr>
          <a:xfrm>
            <a:off x="7991061" y="2783461"/>
            <a:ext cx="2693504" cy="923330"/>
          </a:xfrm>
          <a:prstGeom prst="rect">
            <a:avLst/>
          </a:prstGeom>
          <a:noFill/>
        </p:spPr>
        <p:txBody>
          <a:bodyPr wrap="square" rtlCol="0">
            <a:spAutoFit/>
          </a:bodyPr>
          <a:lstStyle/>
          <a:p>
            <a:pPr algn="ctr"/>
            <a:r>
              <a:rPr lang="en-US" sz="5400" b="1" dirty="0">
                <a:solidFill>
                  <a:srgbClr val="00B050"/>
                </a:solidFill>
                <a:latin typeface="Algerian" panose="04020705040A02060702" pitchFamily="82" charset="0"/>
              </a:rPr>
              <a:t>JOINS</a:t>
            </a:r>
          </a:p>
        </p:txBody>
      </p:sp>
    </p:spTree>
    <p:extLst>
      <p:ext uri="{BB962C8B-B14F-4D97-AF65-F5344CB8AC3E}">
        <p14:creationId xmlns:p14="http://schemas.microsoft.com/office/powerpoint/2010/main" val="229743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4777-63DD-C5AA-32FF-EB9F01EBB770}"/>
              </a:ext>
            </a:extLst>
          </p:cNvPr>
          <p:cNvSpPr>
            <a:spLocks noGrp="1"/>
          </p:cNvSpPr>
          <p:nvPr>
            <p:ph type="title"/>
          </p:nvPr>
        </p:nvSpPr>
        <p:spPr>
          <a:xfrm>
            <a:off x="-2" y="142391"/>
            <a:ext cx="12192001" cy="800100"/>
          </a:xfrm>
          <a:solidFill>
            <a:schemeClr val="accent1">
              <a:lumMod val="75000"/>
            </a:schemeClr>
          </a:solidFill>
        </p:spPr>
        <p:txBody>
          <a:bodyPr/>
          <a:lstStyle/>
          <a:p>
            <a:r>
              <a:rPr lang="en-US" sz="4000" b="1" dirty="0">
                <a:latin typeface="Algerian" panose="04020705040A02060702" pitchFamily="82" charset="0"/>
              </a:rPr>
              <a:t>   JOINS</a:t>
            </a:r>
          </a:p>
        </p:txBody>
      </p:sp>
      <p:pic>
        <p:nvPicPr>
          <p:cNvPr id="6" name="Picture Placeholder 5">
            <a:extLst>
              <a:ext uri="{FF2B5EF4-FFF2-40B4-BE49-F238E27FC236}">
                <a16:creationId xmlns:a16="http://schemas.microsoft.com/office/drawing/2014/main" id="{E3B43F73-422A-D2F8-EA22-F7F31A27473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2" r="92"/>
          <a:stretch/>
        </p:blipFill>
        <p:spPr>
          <a:xfrm>
            <a:off x="549445" y="942491"/>
            <a:ext cx="6287784" cy="1154801"/>
          </a:xfrm>
        </p:spPr>
      </p:pic>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7424531" y="1071699"/>
            <a:ext cx="4767468" cy="5786299"/>
          </a:xfrm>
        </p:spPr>
        <p:txBody>
          <a:bodyPr>
            <a:normAutofit/>
          </a:bodyPr>
          <a:lstStyle/>
          <a:p>
            <a:r>
              <a:rPr lang="en-US" sz="2000" b="1" dirty="0"/>
              <a:t>LIST ALL DISHES ALONG WITH THEIR MENU NAMES AND RESTAURANT NAMES.</a:t>
            </a:r>
          </a:p>
          <a:p>
            <a:endParaRPr lang="en-US" sz="2000" b="1" dirty="0"/>
          </a:p>
          <a:p>
            <a:r>
              <a:rPr lang="en-US" sz="2000" b="1" dirty="0"/>
              <a:t>SYNTAX:</a:t>
            </a:r>
          </a:p>
          <a:p>
            <a:r>
              <a:rPr lang="en-US" sz="2000" b="1" dirty="0"/>
              <a:t>SELECT </a:t>
            </a:r>
            <a:r>
              <a:rPr lang="en-US" sz="2000" b="1" dirty="0" err="1"/>
              <a:t>D.dish_name</a:t>
            </a:r>
            <a:r>
              <a:rPr lang="en-US" sz="2000" b="1" dirty="0"/>
              <a:t>, </a:t>
            </a:r>
            <a:r>
              <a:rPr lang="en-US" sz="2000" b="1" dirty="0" err="1"/>
              <a:t>M.menu_name</a:t>
            </a:r>
            <a:r>
              <a:rPr lang="en-US" sz="2000" b="1" dirty="0"/>
              <a:t>, R.name AS </a:t>
            </a:r>
            <a:r>
              <a:rPr lang="en-US" sz="2000" b="1" dirty="0" err="1"/>
              <a:t>restaurant_name</a:t>
            </a:r>
            <a:r>
              <a:rPr lang="en-US" sz="2000" b="1" dirty="0"/>
              <a:t> FROM   Dishes D INNER JOIN Menus M ON </a:t>
            </a:r>
            <a:r>
              <a:rPr lang="en-US" sz="2000" b="1" dirty="0" err="1"/>
              <a:t>D.menu_id</a:t>
            </a:r>
            <a:r>
              <a:rPr lang="en-US" sz="2000" b="1" dirty="0"/>
              <a:t> = </a:t>
            </a:r>
            <a:r>
              <a:rPr lang="en-US" sz="2000" b="1" dirty="0" err="1"/>
              <a:t>M.menu_id</a:t>
            </a:r>
            <a:r>
              <a:rPr lang="en-US" sz="2000" b="1" dirty="0"/>
              <a:t> INNER JOIN Restaurants R ON </a:t>
            </a:r>
            <a:r>
              <a:rPr lang="en-US" sz="2000" b="1" dirty="0" err="1"/>
              <a:t>M.restaurant_id</a:t>
            </a:r>
            <a:r>
              <a:rPr lang="en-US" sz="2000" b="1" dirty="0"/>
              <a:t> = </a:t>
            </a:r>
            <a:r>
              <a:rPr lang="en-US" sz="2000" b="1" dirty="0" err="1"/>
              <a:t>R.restaurant_id</a:t>
            </a:r>
            <a:r>
              <a:rPr lang="en-US" sz="2000" b="1" dirty="0"/>
              <a:t>;</a:t>
            </a:r>
          </a:p>
        </p:txBody>
      </p:sp>
      <p:pic>
        <p:nvPicPr>
          <p:cNvPr id="8" name="Picture 7">
            <a:extLst>
              <a:ext uri="{FF2B5EF4-FFF2-40B4-BE49-F238E27FC236}">
                <a16:creationId xmlns:a16="http://schemas.microsoft.com/office/drawing/2014/main" id="{88004919-9F93-4231-30B7-23B248879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44" y="1942268"/>
            <a:ext cx="5253182" cy="4915729"/>
          </a:xfrm>
          <a:prstGeom prst="rect">
            <a:avLst/>
          </a:prstGeom>
        </p:spPr>
      </p:pic>
    </p:spTree>
    <p:extLst>
      <p:ext uri="{BB962C8B-B14F-4D97-AF65-F5344CB8AC3E}">
        <p14:creationId xmlns:p14="http://schemas.microsoft.com/office/powerpoint/2010/main" val="794134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4777-63DD-C5AA-32FF-EB9F01EBB770}"/>
              </a:ext>
            </a:extLst>
          </p:cNvPr>
          <p:cNvSpPr>
            <a:spLocks noGrp="1"/>
          </p:cNvSpPr>
          <p:nvPr>
            <p:ph type="title"/>
          </p:nvPr>
        </p:nvSpPr>
        <p:spPr>
          <a:xfrm>
            <a:off x="-2" y="142391"/>
            <a:ext cx="12192001" cy="800100"/>
          </a:xfrm>
          <a:solidFill>
            <a:schemeClr val="accent1">
              <a:lumMod val="75000"/>
            </a:schemeClr>
          </a:solidFill>
        </p:spPr>
        <p:txBody>
          <a:bodyPr/>
          <a:lstStyle/>
          <a:p>
            <a:r>
              <a:rPr lang="en-US" sz="3200" b="1" dirty="0">
                <a:latin typeface="Algerian" panose="04020705040A02060702" pitchFamily="82" charset="0"/>
              </a:rPr>
              <a:t>    </a:t>
            </a:r>
            <a:r>
              <a:rPr lang="en-US" sz="4000" b="1" dirty="0">
                <a:latin typeface="Algerian" panose="04020705040A02060702" pitchFamily="82" charset="0"/>
              </a:rPr>
              <a:t>JOINS</a:t>
            </a:r>
            <a:endParaRPr lang="en-US" dirty="0"/>
          </a:p>
        </p:txBody>
      </p:sp>
      <p:pic>
        <p:nvPicPr>
          <p:cNvPr id="6" name="Picture Placeholder 5">
            <a:extLst>
              <a:ext uri="{FF2B5EF4-FFF2-40B4-BE49-F238E27FC236}">
                <a16:creationId xmlns:a16="http://schemas.microsoft.com/office/drawing/2014/main" id="{8DEECB61-779F-173E-3191-A09CFC97E0A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83" r="303"/>
          <a:stretch/>
        </p:blipFill>
        <p:spPr>
          <a:xfrm>
            <a:off x="247585" y="942491"/>
            <a:ext cx="6361937" cy="800100"/>
          </a:xfrm>
        </p:spPr>
      </p:pic>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7424531" y="1071699"/>
            <a:ext cx="4767468" cy="5786299"/>
          </a:xfrm>
        </p:spPr>
        <p:txBody>
          <a:bodyPr>
            <a:normAutofit/>
          </a:bodyPr>
          <a:lstStyle/>
          <a:p>
            <a:r>
              <a:rPr lang="en-US" sz="2000" b="1" dirty="0"/>
              <a:t>LIST ALL ORDERS AND THE CUSTOMERS WHO PLACED THEM.</a:t>
            </a:r>
          </a:p>
          <a:p>
            <a:endParaRPr lang="en-US" sz="2000" b="1" dirty="0"/>
          </a:p>
          <a:p>
            <a:r>
              <a:rPr lang="en-US" sz="2000" b="1" dirty="0"/>
              <a:t>SYNTAX:</a:t>
            </a:r>
          </a:p>
          <a:p>
            <a:r>
              <a:rPr lang="en-US" sz="2000" b="1" dirty="0"/>
              <a:t>SELECT </a:t>
            </a:r>
            <a:r>
              <a:rPr lang="en-US" sz="2000" b="1" dirty="0" err="1"/>
              <a:t>O.order_id</a:t>
            </a:r>
            <a:r>
              <a:rPr lang="en-US" sz="2000" b="1" dirty="0"/>
              <a:t>, </a:t>
            </a:r>
            <a:r>
              <a:rPr lang="en-US" sz="2000" b="1" dirty="0" err="1"/>
              <a:t>O.order_date</a:t>
            </a:r>
            <a:r>
              <a:rPr lang="en-US" sz="2000" b="1" dirty="0"/>
              <a:t>, </a:t>
            </a:r>
            <a:r>
              <a:rPr lang="en-US" sz="2000" b="1" dirty="0" err="1"/>
              <a:t>C.first_name</a:t>
            </a:r>
            <a:r>
              <a:rPr lang="en-US" sz="2000" b="1" dirty="0"/>
              <a:t>, </a:t>
            </a:r>
            <a:r>
              <a:rPr lang="en-US" sz="2000" b="1" dirty="0" err="1"/>
              <a:t>C.last_name</a:t>
            </a:r>
            <a:r>
              <a:rPr lang="en-US" sz="2000" b="1" dirty="0"/>
              <a:t> FROM Orders O RIGHT JOIN Customers C ON </a:t>
            </a:r>
            <a:r>
              <a:rPr lang="en-US" sz="2000" b="1" dirty="0" err="1"/>
              <a:t>O.customer_id</a:t>
            </a:r>
            <a:r>
              <a:rPr lang="en-US" sz="2000" b="1" dirty="0"/>
              <a:t> = </a:t>
            </a:r>
            <a:r>
              <a:rPr lang="en-US" sz="2000" b="1" dirty="0" err="1"/>
              <a:t>C.customer_id</a:t>
            </a:r>
            <a:r>
              <a:rPr lang="en-US" sz="2000" b="1" dirty="0"/>
              <a:t>;</a:t>
            </a:r>
          </a:p>
        </p:txBody>
      </p:sp>
      <p:pic>
        <p:nvPicPr>
          <p:cNvPr id="8" name="Picture 7">
            <a:extLst>
              <a:ext uri="{FF2B5EF4-FFF2-40B4-BE49-F238E27FC236}">
                <a16:creationId xmlns:a16="http://schemas.microsoft.com/office/drawing/2014/main" id="{5C0DBD11-63D7-ED96-0BDA-2B05FB7C4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85" y="1672881"/>
            <a:ext cx="5149364" cy="5185116"/>
          </a:xfrm>
          <a:prstGeom prst="rect">
            <a:avLst/>
          </a:prstGeom>
        </p:spPr>
      </p:pic>
    </p:spTree>
    <p:extLst>
      <p:ext uri="{BB962C8B-B14F-4D97-AF65-F5344CB8AC3E}">
        <p14:creationId xmlns:p14="http://schemas.microsoft.com/office/powerpoint/2010/main" val="1446443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4777-63DD-C5AA-32FF-EB9F01EBB770}"/>
              </a:ext>
            </a:extLst>
          </p:cNvPr>
          <p:cNvSpPr>
            <a:spLocks noGrp="1"/>
          </p:cNvSpPr>
          <p:nvPr>
            <p:ph type="title"/>
          </p:nvPr>
        </p:nvSpPr>
        <p:spPr>
          <a:xfrm>
            <a:off x="-2" y="142391"/>
            <a:ext cx="12192001" cy="800100"/>
          </a:xfrm>
          <a:solidFill>
            <a:schemeClr val="accent1">
              <a:lumMod val="75000"/>
            </a:schemeClr>
          </a:solidFill>
        </p:spPr>
        <p:txBody>
          <a:bodyPr/>
          <a:lstStyle/>
          <a:p>
            <a:r>
              <a:rPr lang="en-US" sz="2400" b="1" dirty="0">
                <a:latin typeface="Algerian" panose="04020705040A02060702" pitchFamily="82" charset="0"/>
              </a:rPr>
              <a:t>     </a:t>
            </a:r>
            <a:r>
              <a:rPr lang="en-US" sz="4000" b="1" dirty="0">
                <a:latin typeface="Algerian" panose="04020705040A02060702" pitchFamily="82" charset="0"/>
              </a:rPr>
              <a:t>JOINS</a:t>
            </a:r>
            <a:endParaRPr lang="en-US" dirty="0"/>
          </a:p>
        </p:txBody>
      </p:sp>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7424531" y="942491"/>
            <a:ext cx="4767468" cy="5786299"/>
          </a:xfrm>
        </p:spPr>
        <p:txBody>
          <a:bodyPr>
            <a:normAutofit/>
          </a:bodyPr>
          <a:lstStyle/>
          <a:p>
            <a:r>
              <a:rPr lang="en-US" sz="2000" b="1" dirty="0"/>
              <a:t>Retrieve all customers and any orders they have placed.</a:t>
            </a:r>
          </a:p>
          <a:p>
            <a:r>
              <a:rPr lang="en-US" sz="2000" b="1" dirty="0"/>
              <a:t>SYNTAX:</a:t>
            </a:r>
          </a:p>
          <a:p>
            <a:r>
              <a:rPr lang="en-US" sz="2000" b="1" dirty="0"/>
              <a:t>SELECT </a:t>
            </a:r>
            <a:r>
              <a:rPr lang="en-US" sz="2000" b="1" dirty="0" err="1"/>
              <a:t>C.first_name</a:t>
            </a:r>
            <a:r>
              <a:rPr lang="en-US" sz="2000" b="1" dirty="0"/>
              <a:t>, </a:t>
            </a:r>
            <a:r>
              <a:rPr lang="en-US" sz="2000" b="1" dirty="0" err="1"/>
              <a:t>C.last_name</a:t>
            </a:r>
            <a:r>
              <a:rPr lang="en-US" sz="2000" b="1" dirty="0"/>
              <a:t>, </a:t>
            </a:r>
            <a:r>
              <a:rPr lang="en-US" sz="2000" b="1" dirty="0" err="1"/>
              <a:t>O.order_id</a:t>
            </a:r>
            <a:r>
              <a:rPr lang="en-US" sz="2000" b="1" dirty="0"/>
              <a:t>, </a:t>
            </a:r>
            <a:r>
              <a:rPr lang="en-US" sz="2000" b="1" dirty="0" err="1"/>
              <a:t>O.order_date</a:t>
            </a:r>
            <a:r>
              <a:rPr lang="en-US" sz="2000" b="1" dirty="0"/>
              <a:t> FROM  Customers C LEFT JOIN Orders O ON </a:t>
            </a:r>
            <a:r>
              <a:rPr lang="en-US" sz="2000" b="1" dirty="0" err="1"/>
              <a:t>C.customer_id</a:t>
            </a:r>
            <a:r>
              <a:rPr lang="en-US" sz="2000" b="1" dirty="0"/>
              <a:t> = </a:t>
            </a:r>
            <a:r>
              <a:rPr lang="en-US" sz="2000" b="1" dirty="0" err="1"/>
              <a:t>O.customer_id</a:t>
            </a:r>
            <a:r>
              <a:rPr lang="en-US" sz="2000" b="1" dirty="0"/>
              <a:t>;</a:t>
            </a:r>
          </a:p>
        </p:txBody>
      </p:sp>
      <p:pic>
        <p:nvPicPr>
          <p:cNvPr id="12" name="Picture Placeholder 11">
            <a:extLst>
              <a:ext uri="{FF2B5EF4-FFF2-40B4-BE49-F238E27FC236}">
                <a16:creationId xmlns:a16="http://schemas.microsoft.com/office/drawing/2014/main" id="{017DE07F-8E03-E70F-58EB-4EF9A60ECAB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96" r="513"/>
          <a:stretch/>
        </p:blipFill>
        <p:spPr>
          <a:xfrm>
            <a:off x="177118" y="942491"/>
            <a:ext cx="7070294" cy="1071423"/>
          </a:xfrm>
        </p:spPr>
      </p:pic>
      <p:pic>
        <p:nvPicPr>
          <p:cNvPr id="14" name="Picture 13">
            <a:extLst>
              <a:ext uri="{FF2B5EF4-FFF2-40B4-BE49-F238E27FC236}">
                <a16:creationId xmlns:a16="http://schemas.microsoft.com/office/drawing/2014/main" id="{04161F19-EC48-8641-2B54-5C4A06B56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74" y="1813060"/>
            <a:ext cx="4767468" cy="5044939"/>
          </a:xfrm>
          <a:prstGeom prst="rect">
            <a:avLst/>
          </a:prstGeom>
        </p:spPr>
      </p:pic>
    </p:spTree>
    <p:extLst>
      <p:ext uri="{BB962C8B-B14F-4D97-AF65-F5344CB8AC3E}">
        <p14:creationId xmlns:p14="http://schemas.microsoft.com/office/powerpoint/2010/main" val="4232815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4777-63DD-C5AA-32FF-EB9F01EBB770}"/>
              </a:ext>
            </a:extLst>
          </p:cNvPr>
          <p:cNvSpPr>
            <a:spLocks noGrp="1"/>
          </p:cNvSpPr>
          <p:nvPr>
            <p:ph type="title"/>
          </p:nvPr>
        </p:nvSpPr>
        <p:spPr>
          <a:xfrm>
            <a:off x="-2" y="142391"/>
            <a:ext cx="12192001" cy="800100"/>
          </a:xfrm>
          <a:solidFill>
            <a:schemeClr val="accent1">
              <a:lumMod val="75000"/>
            </a:schemeClr>
          </a:solidFill>
        </p:spPr>
        <p:txBody>
          <a:bodyPr/>
          <a:lstStyle/>
          <a:p>
            <a:r>
              <a:rPr lang="en-US" sz="2400" b="1" dirty="0">
                <a:latin typeface="Algerian" panose="04020705040A02060702" pitchFamily="82" charset="0"/>
              </a:rPr>
              <a:t>     </a:t>
            </a:r>
            <a:r>
              <a:rPr lang="en-US" sz="4000" b="1" dirty="0">
                <a:latin typeface="Algerian" panose="04020705040A02060702" pitchFamily="82" charset="0"/>
              </a:rPr>
              <a:t>JOINS</a:t>
            </a:r>
            <a:endParaRPr lang="en-US" dirty="0"/>
          </a:p>
        </p:txBody>
      </p:sp>
      <p:pic>
        <p:nvPicPr>
          <p:cNvPr id="6" name="Picture Placeholder 5">
            <a:extLst>
              <a:ext uri="{FF2B5EF4-FFF2-40B4-BE49-F238E27FC236}">
                <a16:creationId xmlns:a16="http://schemas.microsoft.com/office/drawing/2014/main" id="{A22B184A-118F-AE97-777F-ABF890B0464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39" r="2961"/>
          <a:stretch/>
        </p:blipFill>
        <p:spPr>
          <a:xfrm>
            <a:off x="413981" y="942491"/>
            <a:ext cx="6563288" cy="926202"/>
          </a:xfrm>
        </p:spPr>
      </p:pic>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7424531" y="1071699"/>
            <a:ext cx="4767468" cy="5786299"/>
          </a:xfrm>
        </p:spPr>
        <p:txBody>
          <a:bodyPr>
            <a:normAutofit/>
          </a:bodyPr>
          <a:lstStyle/>
          <a:p>
            <a:r>
              <a:rPr lang="en-US" sz="2000" b="1" dirty="0"/>
              <a:t>GET A LIST OF DISHES, THEIR PRICES, AND THE NAMES OF THE RESTAURANTS WHERE THEY ARE SERVED, BUT ONLY FOR DISHES PRICED ABOVE RS 150.</a:t>
            </a:r>
          </a:p>
          <a:p>
            <a:endParaRPr lang="en-US" sz="2000" b="1" dirty="0"/>
          </a:p>
          <a:p>
            <a:r>
              <a:rPr lang="en-US" sz="2000" b="1" dirty="0"/>
              <a:t>SYNTAX:</a:t>
            </a:r>
          </a:p>
          <a:p>
            <a:r>
              <a:rPr lang="en-US" sz="2000" b="1" dirty="0"/>
              <a:t>SELECT </a:t>
            </a:r>
            <a:r>
              <a:rPr lang="en-US" sz="2000" b="1" dirty="0" err="1"/>
              <a:t>D.dish_name</a:t>
            </a:r>
            <a:r>
              <a:rPr lang="en-US" sz="2000" b="1" dirty="0"/>
              <a:t>, </a:t>
            </a:r>
            <a:r>
              <a:rPr lang="en-US" sz="2000" b="1" dirty="0" err="1"/>
              <a:t>D.price</a:t>
            </a:r>
            <a:r>
              <a:rPr lang="en-US" sz="2000" b="1" dirty="0"/>
              <a:t>, R.name AS </a:t>
            </a:r>
            <a:r>
              <a:rPr lang="en-US" sz="2000" b="1" dirty="0" err="1"/>
              <a:t>restaurant_name</a:t>
            </a:r>
            <a:r>
              <a:rPr lang="en-US" sz="2000" b="1" dirty="0"/>
              <a:t> FROM Dishes D INNER JOIN Menus M ON </a:t>
            </a:r>
            <a:r>
              <a:rPr lang="en-US" sz="2000" b="1" dirty="0" err="1"/>
              <a:t>D.menu_id</a:t>
            </a:r>
            <a:r>
              <a:rPr lang="en-US" sz="2000" b="1" dirty="0"/>
              <a:t> = </a:t>
            </a:r>
            <a:r>
              <a:rPr lang="en-US" sz="2000" b="1" dirty="0" err="1"/>
              <a:t>M.menu_id</a:t>
            </a:r>
            <a:r>
              <a:rPr lang="en-US" sz="2000" b="1" dirty="0"/>
              <a:t> INNER JOIN Restaurants R ON </a:t>
            </a:r>
            <a:r>
              <a:rPr lang="en-US" sz="2000" b="1" dirty="0" err="1"/>
              <a:t>M.restaurant_id</a:t>
            </a:r>
            <a:r>
              <a:rPr lang="en-US" sz="2000" b="1" dirty="0"/>
              <a:t> = </a:t>
            </a:r>
            <a:r>
              <a:rPr lang="en-US" sz="2000" b="1" dirty="0" err="1"/>
              <a:t>R.restaurant_id</a:t>
            </a:r>
            <a:r>
              <a:rPr lang="en-US" sz="2000" b="1" dirty="0"/>
              <a:t> WHERE </a:t>
            </a:r>
            <a:r>
              <a:rPr lang="en-US" sz="2000" b="1" dirty="0" err="1"/>
              <a:t>D.price</a:t>
            </a:r>
            <a:r>
              <a:rPr lang="en-US" sz="2000" b="1" dirty="0"/>
              <a:t> &gt; 150;</a:t>
            </a:r>
          </a:p>
        </p:txBody>
      </p:sp>
      <p:pic>
        <p:nvPicPr>
          <p:cNvPr id="8" name="Picture 7">
            <a:extLst>
              <a:ext uri="{FF2B5EF4-FFF2-40B4-BE49-F238E27FC236}">
                <a16:creationId xmlns:a16="http://schemas.microsoft.com/office/drawing/2014/main" id="{7CB2536B-50E6-80E8-AA3B-AA2CF38F7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64" y="1868693"/>
            <a:ext cx="5131418" cy="4588635"/>
          </a:xfrm>
          <a:prstGeom prst="rect">
            <a:avLst/>
          </a:prstGeom>
        </p:spPr>
      </p:pic>
    </p:spTree>
    <p:extLst>
      <p:ext uri="{BB962C8B-B14F-4D97-AF65-F5344CB8AC3E}">
        <p14:creationId xmlns:p14="http://schemas.microsoft.com/office/powerpoint/2010/main" val="1579412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C05D73C5-2368-AD82-1044-2F2C6EAD4F1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203" r="239"/>
          <a:stretch/>
        </p:blipFill>
        <p:spPr>
          <a:xfrm>
            <a:off x="0" y="0"/>
            <a:ext cx="6824662" cy="6858000"/>
          </a:xfrm>
        </p:spPr>
      </p:pic>
      <p:sp>
        <p:nvSpPr>
          <p:cNvPr id="6" name="Text Placeholder 3">
            <a:extLst>
              <a:ext uri="{FF2B5EF4-FFF2-40B4-BE49-F238E27FC236}">
                <a16:creationId xmlns:a16="http://schemas.microsoft.com/office/drawing/2014/main" id="{E7EED375-C182-6804-08A3-E803BEB13DEC}"/>
              </a:ext>
            </a:extLst>
          </p:cNvPr>
          <p:cNvSpPr>
            <a:spLocks noGrp="1"/>
          </p:cNvSpPr>
          <p:nvPr>
            <p:ph type="body" sz="half" idx="2"/>
          </p:nvPr>
        </p:nvSpPr>
        <p:spPr>
          <a:xfrm>
            <a:off x="6824663" y="0"/>
            <a:ext cx="5367337" cy="6858000"/>
          </a:xfrm>
          <a:solidFill>
            <a:srgbClr val="C00000"/>
          </a:solidFill>
        </p:spPr>
        <p:txBody>
          <a:bodyPr/>
          <a:lstStyle/>
          <a:p>
            <a:r>
              <a:rPr lang="en-US" dirty="0">
                <a:solidFill>
                  <a:srgbClr val="C00000"/>
                </a:solidFill>
              </a:rPr>
              <a:t>.</a:t>
            </a:r>
          </a:p>
        </p:txBody>
      </p:sp>
      <p:sp>
        <p:nvSpPr>
          <p:cNvPr id="7" name="Rectangle 6">
            <a:extLst>
              <a:ext uri="{FF2B5EF4-FFF2-40B4-BE49-F238E27FC236}">
                <a16:creationId xmlns:a16="http://schemas.microsoft.com/office/drawing/2014/main" id="{35CB703A-B4C2-BC95-F1B5-E9F806880DDA}"/>
              </a:ext>
            </a:extLst>
          </p:cNvPr>
          <p:cNvSpPr/>
          <p:nvPr/>
        </p:nvSpPr>
        <p:spPr>
          <a:xfrm>
            <a:off x="7664622" y="2827682"/>
            <a:ext cx="3687417" cy="120263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800" b="1">
              <a:solidFill>
                <a:srgbClr val="00B050"/>
              </a:solidFill>
              <a:latin typeface="Algerian" panose="04020705040A02060702" pitchFamily="82" charset="0"/>
            </a:endParaRPr>
          </a:p>
        </p:txBody>
      </p:sp>
      <p:sp>
        <p:nvSpPr>
          <p:cNvPr id="8" name="TextBox 7">
            <a:extLst>
              <a:ext uri="{FF2B5EF4-FFF2-40B4-BE49-F238E27FC236}">
                <a16:creationId xmlns:a16="http://schemas.microsoft.com/office/drawing/2014/main" id="{52477083-632B-7046-0154-8697E37D8C18}"/>
              </a:ext>
            </a:extLst>
          </p:cNvPr>
          <p:cNvSpPr txBox="1"/>
          <p:nvPr/>
        </p:nvSpPr>
        <p:spPr>
          <a:xfrm>
            <a:off x="7858434" y="3044278"/>
            <a:ext cx="3299791" cy="769441"/>
          </a:xfrm>
          <a:prstGeom prst="rect">
            <a:avLst/>
          </a:prstGeom>
          <a:noFill/>
        </p:spPr>
        <p:txBody>
          <a:bodyPr wrap="square" rtlCol="0">
            <a:spAutoFit/>
          </a:bodyPr>
          <a:lstStyle/>
          <a:p>
            <a:pPr algn="ctr"/>
            <a:r>
              <a:rPr lang="en-US" sz="4400" b="1" dirty="0">
                <a:solidFill>
                  <a:srgbClr val="00B050"/>
                </a:solidFill>
                <a:latin typeface="Algerian" panose="04020705040A02060702" pitchFamily="82" charset="0"/>
              </a:rPr>
              <a:t>VIEW</a:t>
            </a:r>
          </a:p>
        </p:txBody>
      </p:sp>
    </p:spTree>
    <p:extLst>
      <p:ext uri="{BB962C8B-B14F-4D97-AF65-F5344CB8AC3E}">
        <p14:creationId xmlns:p14="http://schemas.microsoft.com/office/powerpoint/2010/main" val="3647762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4777-63DD-C5AA-32FF-EB9F01EBB770}"/>
              </a:ext>
            </a:extLst>
          </p:cNvPr>
          <p:cNvSpPr>
            <a:spLocks noGrp="1"/>
          </p:cNvSpPr>
          <p:nvPr>
            <p:ph type="title"/>
          </p:nvPr>
        </p:nvSpPr>
        <p:spPr>
          <a:xfrm>
            <a:off x="-2" y="142391"/>
            <a:ext cx="12192001" cy="800100"/>
          </a:xfrm>
          <a:solidFill>
            <a:schemeClr val="accent1">
              <a:lumMod val="75000"/>
            </a:schemeClr>
          </a:solidFill>
        </p:spPr>
        <p:txBody>
          <a:bodyPr>
            <a:normAutofit/>
          </a:bodyPr>
          <a:lstStyle/>
          <a:p>
            <a:r>
              <a:rPr lang="en-US" sz="4000" b="1" dirty="0">
                <a:latin typeface="Algerian" panose="04020705040A02060702" pitchFamily="82" charset="0"/>
              </a:rPr>
              <a:t>VIEWS</a:t>
            </a:r>
          </a:p>
        </p:txBody>
      </p:sp>
      <p:pic>
        <p:nvPicPr>
          <p:cNvPr id="6" name="Picture Placeholder 5">
            <a:extLst>
              <a:ext uri="{FF2B5EF4-FFF2-40B4-BE49-F238E27FC236}">
                <a16:creationId xmlns:a16="http://schemas.microsoft.com/office/drawing/2014/main" id="{761020E3-4CAE-F9EF-FFAE-EE4EE218B86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39" r="368"/>
          <a:stretch/>
        </p:blipFill>
        <p:spPr>
          <a:xfrm>
            <a:off x="154448" y="942491"/>
            <a:ext cx="7111056" cy="1303889"/>
          </a:xfrm>
        </p:spPr>
      </p:pic>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7424531" y="1071699"/>
            <a:ext cx="4767468" cy="5786299"/>
          </a:xfrm>
        </p:spPr>
        <p:txBody>
          <a:bodyPr>
            <a:normAutofit/>
          </a:bodyPr>
          <a:lstStyle/>
          <a:p>
            <a:r>
              <a:rPr lang="en-US" sz="2000" b="1" dirty="0"/>
              <a:t>CREATE A VIEW THAT SHOWS CUSTOMER NAMES ALONG WITH THEIR ORDERS AND THE TOTAL AMOUNT SPENT.</a:t>
            </a:r>
          </a:p>
          <a:p>
            <a:endParaRPr lang="en-US" sz="2000" b="1" dirty="0"/>
          </a:p>
          <a:p>
            <a:r>
              <a:rPr lang="en-US" sz="2000" b="1" dirty="0"/>
              <a:t>SYNTAX:</a:t>
            </a:r>
          </a:p>
          <a:p>
            <a:r>
              <a:rPr lang="en-US" sz="2000" b="1" dirty="0"/>
              <a:t>CREATE VIEW </a:t>
            </a:r>
            <a:r>
              <a:rPr lang="en-US" sz="2000" b="1" dirty="0" err="1"/>
              <a:t>CustomerOrders</a:t>
            </a:r>
            <a:r>
              <a:rPr lang="en-US" sz="2000" b="1" dirty="0"/>
              <a:t> AS SELECT </a:t>
            </a:r>
            <a:r>
              <a:rPr lang="en-US" sz="2000" b="1" dirty="0" err="1"/>
              <a:t>C.first_name</a:t>
            </a:r>
            <a:r>
              <a:rPr lang="en-US" sz="2000" b="1" dirty="0"/>
              <a:t>, </a:t>
            </a:r>
            <a:r>
              <a:rPr lang="en-US" sz="2000" b="1" dirty="0" err="1"/>
              <a:t>C.last_name</a:t>
            </a:r>
            <a:r>
              <a:rPr lang="en-US" sz="2000" b="1" dirty="0"/>
              <a:t>, </a:t>
            </a:r>
            <a:r>
              <a:rPr lang="en-US" sz="2000" b="1" dirty="0" err="1"/>
              <a:t>O.order_id</a:t>
            </a:r>
            <a:r>
              <a:rPr lang="en-US" sz="2000" b="1" dirty="0"/>
              <a:t>, </a:t>
            </a:r>
            <a:r>
              <a:rPr lang="en-US" sz="2000" b="1" dirty="0" err="1"/>
              <a:t>O.total_amount</a:t>
            </a:r>
            <a:r>
              <a:rPr lang="en-US" sz="2000" b="1" dirty="0"/>
              <a:t> FROM Customers C INNER JOIN Orders O ON </a:t>
            </a:r>
            <a:r>
              <a:rPr lang="en-US" sz="2000" b="1" dirty="0" err="1"/>
              <a:t>C.customer_id</a:t>
            </a:r>
            <a:r>
              <a:rPr lang="en-US" sz="2000" b="1" dirty="0"/>
              <a:t> = </a:t>
            </a:r>
            <a:r>
              <a:rPr lang="en-US" sz="2000" b="1" dirty="0" err="1"/>
              <a:t>O.customer_id</a:t>
            </a:r>
            <a:r>
              <a:rPr lang="en-US" sz="2000" b="1" dirty="0"/>
              <a:t>;</a:t>
            </a:r>
          </a:p>
          <a:p>
            <a:r>
              <a:rPr lang="en-US" sz="2000" b="1" dirty="0"/>
              <a:t>SELECT * from </a:t>
            </a:r>
            <a:r>
              <a:rPr lang="en-US" sz="2000" b="1" dirty="0" err="1"/>
              <a:t>CustomerOrders</a:t>
            </a:r>
            <a:r>
              <a:rPr lang="en-US" sz="2000" b="1" dirty="0"/>
              <a:t>;</a:t>
            </a:r>
          </a:p>
        </p:txBody>
      </p:sp>
      <p:pic>
        <p:nvPicPr>
          <p:cNvPr id="8" name="Picture 7">
            <a:extLst>
              <a:ext uri="{FF2B5EF4-FFF2-40B4-BE49-F238E27FC236}">
                <a16:creationId xmlns:a16="http://schemas.microsoft.com/office/drawing/2014/main" id="{8186A4D2-7B28-3CE1-68B9-9832E46F9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46" y="2135700"/>
            <a:ext cx="6417054" cy="4722298"/>
          </a:xfrm>
          <a:prstGeom prst="rect">
            <a:avLst/>
          </a:prstGeom>
        </p:spPr>
      </p:pic>
    </p:spTree>
    <p:extLst>
      <p:ext uri="{BB962C8B-B14F-4D97-AF65-F5344CB8AC3E}">
        <p14:creationId xmlns:p14="http://schemas.microsoft.com/office/powerpoint/2010/main" val="34040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4777-63DD-C5AA-32FF-EB9F01EBB770}"/>
              </a:ext>
            </a:extLst>
          </p:cNvPr>
          <p:cNvSpPr>
            <a:spLocks noGrp="1"/>
          </p:cNvSpPr>
          <p:nvPr>
            <p:ph type="title"/>
          </p:nvPr>
        </p:nvSpPr>
        <p:spPr>
          <a:xfrm>
            <a:off x="-2" y="142391"/>
            <a:ext cx="12192001" cy="800100"/>
          </a:xfrm>
          <a:solidFill>
            <a:schemeClr val="accent1">
              <a:lumMod val="75000"/>
            </a:schemeClr>
          </a:solidFill>
        </p:spPr>
        <p:txBody>
          <a:bodyPr>
            <a:normAutofit/>
          </a:bodyPr>
          <a:lstStyle/>
          <a:p>
            <a:r>
              <a:rPr lang="en-US" sz="4000" b="1" dirty="0">
                <a:latin typeface="Algerian" panose="04020705040A02060702" pitchFamily="82" charset="0"/>
              </a:rPr>
              <a:t>VIEWS</a:t>
            </a:r>
            <a:endParaRPr lang="en-US" sz="4000" dirty="0"/>
          </a:p>
        </p:txBody>
      </p:sp>
      <p:pic>
        <p:nvPicPr>
          <p:cNvPr id="6" name="Picture Placeholder 5">
            <a:extLst>
              <a:ext uri="{FF2B5EF4-FFF2-40B4-BE49-F238E27FC236}">
                <a16:creationId xmlns:a16="http://schemas.microsoft.com/office/drawing/2014/main" id="{DFCB02A5-2F22-A779-3037-CD45C67EDF7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16" r="1371"/>
          <a:stretch/>
        </p:blipFill>
        <p:spPr>
          <a:xfrm>
            <a:off x="143838" y="942491"/>
            <a:ext cx="7161423" cy="1363524"/>
          </a:xfrm>
        </p:spPr>
      </p:pic>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7424531" y="1071699"/>
            <a:ext cx="4767468" cy="5786299"/>
          </a:xfrm>
        </p:spPr>
        <p:txBody>
          <a:bodyPr>
            <a:normAutofit/>
          </a:bodyPr>
          <a:lstStyle/>
          <a:p>
            <a:r>
              <a:rPr lang="en-US" sz="2000" b="1" dirty="0"/>
              <a:t>CREATE A VIEW THAT DISPLAYS STAFF MEMBERS ALONG WITH THEIR ROLES AND THE RESTAURANT THEY WORK AT.</a:t>
            </a:r>
          </a:p>
          <a:p>
            <a:endParaRPr lang="en-US" sz="2000" b="1" dirty="0"/>
          </a:p>
          <a:p>
            <a:r>
              <a:rPr lang="en-US" sz="2000" b="1" dirty="0"/>
              <a:t>SYNTAX:</a:t>
            </a:r>
          </a:p>
          <a:p>
            <a:r>
              <a:rPr lang="en-US" sz="2000" b="1" dirty="0"/>
              <a:t>CREATE VIEW </a:t>
            </a:r>
            <a:r>
              <a:rPr lang="en-US" sz="2000" b="1" dirty="0" err="1"/>
              <a:t>StaffDetails</a:t>
            </a:r>
            <a:r>
              <a:rPr lang="en-US" sz="2000" b="1" dirty="0"/>
              <a:t> AS SELECT </a:t>
            </a:r>
            <a:r>
              <a:rPr lang="en-US" sz="2000" b="1" dirty="0" err="1"/>
              <a:t>S.first_name</a:t>
            </a:r>
            <a:r>
              <a:rPr lang="en-US" sz="2000" b="1" dirty="0"/>
              <a:t>, </a:t>
            </a:r>
            <a:r>
              <a:rPr lang="en-US" sz="2000" b="1" dirty="0" err="1"/>
              <a:t>S.last_name</a:t>
            </a:r>
            <a:r>
              <a:rPr lang="en-US" sz="2000" b="1" dirty="0"/>
              <a:t>, </a:t>
            </a:r>
            <a:r>
              <a:rPr lang="en-US" sz="2000" b="1" dirty="0" err="1"/>
              <a:t>S.role</a:t>
            </a:r>
            <a:r>
              <a:rPr lang="en-US" sz="2000" b="1" dirty="0"/>
              <a:t>, R.name AS </a:t>
            </a:r>
            <a:r>
              <a:rPr lang="en-US" sz="2000" b="1" dirty="0" err="1"/>
              <a:t>restaurant_name</a:t>
            </a:r>
            <a:r>
              <a:rPr lang="en-US" sz="2000" b="1" dirty="0"/>
              <a:t> FROM Staff S INNER JOIN Restaurants R ON </a:t>
            </a:r>
            <a:r>
              <a:rPr lang="en-US" sz="2000" b="1" dirty="0" err="1"/>
              <a:t>S.restaurant_id</a:t>
            </a:r>
            <a:r>
              <a:rPr lang="en-US" sz="2000" b="1" dirty="0"/>
              <a:t> = </a:t>
            </a:r>
            <a:r>
              <a:rPr lang="en-US" sz="2000" b="1" dirty="0" err="1"/>
              <a:t>R.restaurant_id</a:t>
            </a:r>
            <a:r>
              <a:rPr lang="en-US" sz="2000" b="1" dirty="0"/>
              <a:t>; </a:t>
            </a:r>
          </a:p>
          <a:p>
            <a:r>
              <a:rPr lang="en-US" sz="2000" b="1" dirty="0"/>
              <a:t>select * from </a:t>
            </a:r>
            <a:r>
              <a:rPr lang="en-US" sz="2000" b="1" dirty="0" err="1"/>
              <a:t>StaffDetails</a:t>
            </a:r>
            <a:r>
              <a:rPr lang="en-US" sz="2000" b="1" dirty="0"/>
              <a:t>;</a:t>
            </a:r>
          </a:p>
        </p:txBody>
      </p:sp>
      <p:pic>
        <p:nvPicPr>
          <p:cNvPr id="8" name="Picture 7">
            <a:extLst>
              <a:ext uri="{FF2B5EF4-FFF2-40B4-BE49-F238E27FC236}">
                <a16:creationId xmlns:a16="http://schemas.microsoft.com/office/drawing/2014/main" id="{B261FF69-6164-ABCC-F02D-C9D5FCE80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97" y="2306015"/>
            <a:ext cx="5620652" cy="4551983"/>
          </a:xfrm>
          <a:prstGeom prst="rect">
            <a:avLst/>
          </a:prstGeom>
        </p:spPr>
      </p:pic>
    </p:spTree>
    <p:extLst>
      <p:ext uri="{BB962C8B-B14F-4D97-AF65-F5344CB8AC3E}">
        <p14:creationId xmlns:p14="http://schemas.microsoft.com/office/powerpoint/2010/main" val="3498038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4777-63DD-C5AA-32FF-EB9F01EBB770}"/>
              </a:ext>
            </a:extLst>
          </p:cNvPr>
          <p:cNvSpPr>
            <a:spLocks noGrp="1"/>
          </p:cNvSpPr>
          <p:nvPr>
            <p:ph type="title"/>
          </p:nvPr>
        </p:nvSpPr>
        <p:spPr>
          <a:xfrm>
            <a:off x="-2" y="142391"/>
            <a:ext cx="12192001" cy="800100"/>
          </a:xfrm>
          <a:solidFill>
            <a:schemeClr val="accent1">
              <a:lumMod val="75000"/>
            </a:schemeClr>
          </a:solidFill>
        </p:spPr>
        <p:txBody>
          <a:bodyPr>
            <a:normAutofit/>
          </a:bodyPr>
          <a:lstStyle/>
          <a:p>
            <a:r>
              <a:rPr lang="en-US" sz="4000" b="1" dirty="0">
                <a:latin typeface="Algerian" panose="04020705040A02060702" pitchFamily="82" charset="0"/>
              </a:rPr>
              <a:t>VIEWS</a:t>
            </a:r>
            <a:endParaRPr lang="en-US" sz="4000" dirty="0"/>
          </a:p>
        </p:txBody>
      </p:sp>
      <p:pic>
        <p:nvPicPr>
          <p:cNvPr id="6" name="Picture Placeholder 5">
            <a:extLst>
              <a:ext uri="{FF2B5EF4-FFF2-40B4-BE49-F238E27FC236}">
                <a16:creationId xmlns:a16="http://schemas.microsoft.com/office/drawing/2014/main" id="{32244232-4456-D785-7EA0-E2AA06BDA51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11" r="370"/>
          <a:stretch/>
        </p:blipFill>
        <p:spPr>
          <a:xfrm>
            <a:off x="103412" y="942491"/>
            <a:ext cx="6545868" cy="1423022"/>
          </a:xfrm>
        </p:spPr>
      </p:pic>
      <p:sp>
        <p:nvSpPr>
          <p:cNvPr id="4" name="Text Placeholder 3">
            <a:extLst>
              <a:ext uri="{FF2B5EF4-FFF2-40B4-BE49-F238E27FC236}">
                <a16:creationId xmlns:a16="http://schemas.microsoft.com/office/drawing/2014/main" id="{7879F143-E6F1-25A3-291F-4DD5C8367D13}"/>
              </a:ext>
            </a:extLst>
          </p:cNvPr>
          <p:cNvSpPr>
            <a:spLocks noGrp="1"/>
          </p:cNvSpPr>
          <p:nvPr>
            <p:ph type="body" sz="half" idx="2"/>
          </p:nvPr>
        </p:nvSpPr>
        <p:spPr>
          <a:xfrm>
            <a:off x="7424531" y="1071699"/>
            <a:ext cx="4767468" cy="5786299"/>
          </a:xfrm>
        </p:spPr>
        <p:txBody>
          <a:bodyPr>
            <a:normAutofit/>
          </a:bodyPr>
          <a:lstStyle/>
          <a:p>
            <a:r>
              <a:rPr lang="en-US" sz="2000" b="1" dirty="0"/>
              <a:t>CREATE A VIEW THAT SHOWS ALL RESTAURANT NAMES, THEIR MENU NAMES, AND THE DISHES ON THOSE MENUS.</a:t>
            </a:r>
          </a:p>
          <a:p>
            <a:endParaRPr lang="en-US" sz="2000" b="1" dirty="0"/>
          </a:p>
          <a:p>
            <a:r>
              <a:rPr lang="en-US" sz="2000" b="1" dirty="0"/>
              <a:t>SYNTAX: </a:t>
            </a:r>
          </a:p>
          <a:p>
            <a:r>
              <a:rPr lang="en-US" sz="2000" b="1" dirty="0"/>
              <a:t>CREATE VIEW </a:t>
            </a:r>
            <a:r>
              <a:rPr lang="en-US" sz="2000" b="1" dirty="0" err="1"/>
              <a:t>RestaurantMenuDishes</a:t>
            </a:r>
            <a:r>
              <a:rPr lang="en-US" sz="2000" b="1" dirty="0"/>
              <a:t> ASSELECT R.name AS </a:t>
            </a:r>
            <a:r>
              <a:rPr lang="en-US" sz="2000" b="1" dirty="0" err="1"/>
              <a:t>restaurant_name</a:t>
            </a:r>
            <a:r>
              <a:rPr lang="en-US" sz="2000" b="1" dirty="0"/>
              <a:t>, </a:t>
            </a:r>
            <a:r>
              <a:rPr lang="en-US" sz="2000" b="1" dirty="0" err="1"/>
              <a:t>M.menu_name</a:t>
            </a:r>
            <a:r>
              <a:rPr lang="en-US" sz="2000" b="1" dirty="0"/>
              <a:t>, </a:t>
            </a:r>
            <a:r>
              <a:rPr lang="en-US" sz="2000" b="1" dirty="0" err="1"/>
              <a:t>D.dish_name</a:t>
            </a:r>
            <a:r>
              <a:rPr lang="en-US" sz="2000" b="1" dirty="0"/>
              <a:t>, </a:t>
            </a:r>
            <a:r>
              <a:rPr lang="en-US" sz="2000" b="1" dirty="0" err="1"/>
              <a:t>D.priceFROM</a:t>
            </a:r>
            <a:r>
              <a:rPr lang="en-US" sz="2000" b="1" dirty="0"/>
              <a:t> Restaurants R INNER JOIN Menus M ON </a:t>
            </a:r>
            <a:r>
              <a:rPr lang="en-US" sz="2000" b="1" dirty="0" err="1"/>
              <a:t>R.restaurant_id</a:t>
            </a:r>
            <a:r>
              <a:rPr lang="en-US" sz="2000" b="1" dirty="0"/>
              <a:t> = </a:t>
            </a:r>
            <a:r>
              <a:rPr lang="en-US" sz="2000" b="1" dirty="0" err="1"/>
              <a:t>M.restaurant_id</a:t>
            </a:r>
            <a:r>
              <a:rPr lang="en-US" sz="2000" b="1" dirty="0"/>
              <a:t> INNER JOIN Dishes D ON </a:t>
            </a:r>
            <a:r>
              <a:rPr lang="en-US" sz="2000" b="1" dirty="0" err="1"/>
              <a:t>M.menu_id</a:t>
            </a:r>
            <a:r>
              <a:rPr lang="en-US" sz="2000" b="1" dirty="0"/>
              <a:t> = </a:t>
            </a:r>
            <a:r>
              <a:rPr lang="en-US" sz="2000" b="1" dirty="0" err="1"/>
              <a:t>D.menu_id</a:t>
            </a:r>
            <a:r>
              <a:rPr lang="en-US" sz="2000" b="1" dirty="0"/>
              <a:t>;</a:t>
            </a:r>
          </a:p>
          <a:p>
            <a:r>
              <a:rPr lang="en-US" sz="2000" b="1" dirty="0"/>
              <a:t>SELECT * FROM </a:t>
            </a:r>
            <a:r>
              <a:rPr lang="en-US" sz="2000" b="1" dirty="0" err="1"/>
              <a:t>RestaurantMenuDishes</a:t>
            </a:r>
            <a:r>
              <a:rPr lang="en-US" sz="2000" b="1" dirty="0"/>
              <a:t>;</a:t>
            </a:r>
          </a:p>
        </p:txBody>
      </p:sp>
      <p:pic>
        <p:nvPicPr>
          <p:cNvPr id="8" name="Picture 7">
            <a:extLst>
              <a:ext uri="{FF2B5EF4-FFF2-40B4-BE49-F238E27FC236}">
                <a16:creationId xmlns:a16="http://schemas.microsoft.com/office/drawing/2014/main" id="{47B4074D-5827-46C4-1049-E00641912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31" y="2291004"/>
            <a:ext cx="5605204" cy="4566994"/>
          </a:xfrm>
          <a:prstGeom prst="rect">
            <a:avLst/>
          </a:prstGeom>
        </p:spPr>
      </p:pic>
    </p:spTree>
    <p:extLst>
      <p:ext uri="{BB962C8B-B14F-4D97-AF65-F5344CB8AC3E}">
        <p14:creationId xmlns:p14="http://schemas.microsoft.com/office/powerpoint/2010/main" val="2757131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9C19-BBF5-4326-DA11-828C379520E7}"/>
              </a:ext>
            </a:extLst>
          </p:cNvPr>
          <p:cNvSpPr>
            <a:spLocks noGrp="1"/>
          </p:cNvSpPr>
          <p:nvPr>
            <p:ph type="title"/>
          </p:nvPr>
        </p:nvSpPr>
        <p:spPr>
          <a:xfrm>
            <a:off x="838200" y="365126"/>
            <a:ext cx="10515600" cy="857388"/>
          </a:xfrm>
          <a:solidFill>
            <a:schemeClr val="accent1">
              <a:lumMod val="75000"/>
            </a:schemeClr>
          </a:solidFill>
        </p:spPr>
        <p:txBody>
          <a:bodyPr/>
          <a:lstStyle/>
          <a:p>
            <a:pPr algn="ctr"/>
            <a:r>
              <a:rPr lang="en-US" b="1" dirty="0">
                <a:latin typeface="Algerian" panose="04020705040A02060702" pitchFamily="82" charset="0"/>
              </a:rPr>
              <a:t>ER Diagram</a:t>
            </a:r>
          </a:p>
        </p:txBody>
      </p:sp>
      <p:pic>
        <p:nvPicPr>
          <p:cNvPr id="5" name="Content Placeholder 4">
            <a:extLst>
              <a:ext uri="{FF2B5EF4-FFF2-40B4-BE49-F238E27FC236}">
                <a16:creationId xmlns:a16="http://schemas.microsoft.com/office/drawing/2014/main" id="{837F0C86-D96B-E0EB-F48D-5FD55D06AF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713" y="1321904"/>
            <a:ext cx="11022496" cy="5307496"/>
          </a:xfrm>
        </p:spPr>
      </p:pic>
    </p:spTree>
    <p:extLst>
      <p:ext uri="{BB962C8B-B14F-4D97-AF65-F5344CB8AC3E}">
        <p14:creationId xmlns:p14="http://schemas.microsoft.com/office/powerpoint/2010/main" val="775384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7C49899-22B3-EF6A-576B-EE2DF7EFFCE2}"/>
              </a:ext>
            </a:extLst>
          </p:cNvPr>
          <p:cNvSpPr>
            <a:spLocks noGrp="1"/>
          </p:cNvSpPr>
          <p:nvPr>
            <p:ph type="pic" idx="1"/>
          </p:nvPr>
        </p:nvSpPr>
        <p:spPr>
          <a:xfrm>
            <a:off x="0" y="0"/>
            <a:ext cx="7126357" cy="6857999"/>
          </a:xfrm>
        </p:spPr>
      </p:sp>
      <p:sp>
        <p:nvSpPr>
          <p:cNvPr id="4" name="Text Placeholder 3">
            <a:extLst>
              <a:ext uri="{FF2B5EF4-FFF2-40B4-BE49-F238E27FC236}">
                <a16:creationId xmlns:a16="http://schemas.microsoft.com/office/drawing/2014/main" id="{81ECD0AF-6CA2-A2AF-CC6E-57B17F896291}"/>
              </a:ext>
            </a:extLst>
          </p:cNvPr>
          <p:cNvSpPr>
            <a:spLocks noGrp="1"/>
          </p:cNvSpPr>
          <p:nvPr>
            <p:ph type="body" sz="half" idx="2"/>
          </p:nvPr>
        </p:nvSpPr>
        <p:spPr>
          <a:xfrm>
            <a:off x="7126357" y="0"/>
            <a:ext cx="5065643" cy="6857998"/>
          </a:xfrm>
          <a:solidFill>
            <a:schemeClr val="accent1">
              <a:lumMod val="50000"/>
            </a:schemeClr>
          </a:solidFill>
        </p:spPr>
        <p:txBody>
          <a:bodyPr/>
          <a:lstStyle/>
          <a:p>
            <a:r>
              <a:rPr lang="en-US" dirty="0"/>
              <a:t>.</a:t>
            </a:r>
          </a:p>
        </p:txBody>
      </p:sp>
      <p:sp>
        <p:nvSpPr>
          <p:cNvPr id="5" name="TextBox 4">
            <a:extLst>
              <a:ext uri="{FF2B5EF4-FFF2-40B4-BE49-F238E27FC236}">
                <a16:creationId xmlns:a16="http://schemas.microsoft.com/office/drawing/2014/main" id="{9D4C98AF-0CAC-8A38-942A-9CCFA579F3B4}"/>
              </a:ext>
            </a:extLst>
          </p:cNvPr>
          <p:cNvSpPr txBox="1"/>
          <p:nvPr/>
        </p:nvSpPr>
        <p:spPr>
          <a:xfrm>
            <a:off x="7402995" y="586409"/>
            <a:ext cx="4512365" cy="1600438"/>
          </a:xfrm>
          <a:prstGeom prst="rect">
            <a:avLst/>
          </a:prstGeom>
          <a:noFill/>
        </p:spPr>
        <p:txBody>
          <a:bodyPr wrap="square" rtlCol="0">
            <a:spAutoFit/>
          </a:bodyPr>
          <a:lstStyle/>
          <a:p>
            <a:r>
              <a:rPr lang="en-US" sz="4000" b="1" dirty="0">
                <a:solidFill>
                  <a:schemeClr val="bg1"/>
                </a:solidFill>
              </a:rPr>
              <a:t>PREPARED BY:</a:t>
            </a:r>
          </a:p>
          <a:p>
            <a:endParaRPr lang="en-US" dirty="0">
              <a:solidFill>
                <a:schemeClr val="bg1"/>
              </a:solidFill>
            </a:endParaRPr>
          </a:p>
          <a:p>
            <a:r>
              <a:rPr lang="en-US" sz="2000" b="1" dirty="0">
                <a:solidFill>
                  <a:schemeClr val="bg1"/>
                </a:solidFill>
              </a:rPr>
              <a:t>JAY VICHARE</a:t>
            </a:r>
          </a:p>
          <a:p>
            <a:r>
              <a:rPr lang="en-US" sz="2000" b="1" dirty="0">
                <a:solidFill>
                  <a:schemeClr val="bg1"/>
                </a:solidFill>
              </a:rPr>
              <a:t>IT VEDANT</a:t>
            </a:r>
          </a:p>
        </p:txBody>
      </p:sp>
      <p:pic>
        <p:nvPicPr>
          <p:cNvPr id="6" name="Picture Placeholder 7" descr="Dining Food Table ">
            <a:extLst>
              <a:ext uri="{FF2B5EF4-FFF2-40B4-BE49-F238E27FC236}">
                <a16:creationId xmlns:a16="http://schemas.microsoft.com/office/drawing/2014/main" id="{413C5699-D081-1400-81F6-CF6FE0364C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0"/>
            <a:ext cx="7126355" cy="6858000"/>
          </a:xfrm>
          <a:prstGeom prst="rect">
            <a:avLst/>
          </a:prstGeom>
        </p:spPr>
      </p:pic>
    </p:spTree>
    <p:extLst>
      <p:ext uri="{BB962C8B-B14F-4D97-AF65-F5344CB8AC3E}">
        <p14:creationId xmlns:p14="http://schemas.microsoft.com/office/powerpoint/2010/main" val="2731850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9">
            <a:extLst>
              <a:ext uri="{FF2B5EF4-FFF2-40B4-BE49-F238E27FC236}">
                <a16:creationId xmlns:a16="http://schemas.microsoft.com/office/drawing/2014/main" id="{877A6FBC-A968-77DE-C8A0-C5398D273F2A}"/>
              </a:ext>
            </a:extLst>
          </p:cNvPr>
          <p:cNvSpPr txBox="1">
            <a:spLocks/>
          </p:cNvSpPr>
          <p:nvPr/>
        </p:nvSpPr>
        <p:spPr>
          <a:xfrm>
            <a:off x="231963" y="2688921"/>
            <a:ext cx="553736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THANK YOU</a:t>
            </a:r>
          </a:p>
        </p:txBody>
      </p:sp>
      <p:pic>
        <p:nvPicPr>
          <p:cNvPr id="3" name="Picture Placeholder 9" descr="Ingredients">
            <a:extLst>
              <a:ext uri="{FF2B5EF4-FFF2-40B4-BE49-F238E27FC236}">
                <a16:creationId xmlns:a16="http://schemas.microsoft.com/office/drawing/2014/main" id="{DE743649-F4B1-D29F-D057-28E00AA8D6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99" y="0"/>
            <a:ext cx="5974381" cy="2284072"/>
          </a:xfrm>
          <a:prstGeom prst="rect">
            <a:avLst/>
          </a:prstGeom>
        </p:spPr>
      </p:pic>
      <p:pic>
        <p:nvPicPr>
          <p:cNvPr id="4" name="Picture Placeholder 21" descr="French Toast Stack">
            <a:extLst>
              <a:ext uri="{FF2B5EF4-FFF2-40B4-BE49-F238E27FC236}">
                <a16:creationId xmlns:a16="http://schemas.microsoft.com/office/drawing/2014/main" id="{95100DC2-7C89-6E2A-5B27-23A3751EA4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99" y="4585314"/>
            <a:ext cx="1975104" cy="2272686"/>
          </a:xfrm>
          <a:prstGeom prst="rect">
            <a:avLst/>
          </a:prstGeom>
        </p:spPr>
      </p:pic>
      <p:pic>
        <p:nvPicPr>
          <p:cNvPr id="5" name="Picture Placeholder 19" descr="Spices with Spoons">
            <a:extLst>
              <a:ext uri="{FF2B5EF4-FFF2-40B4-BE49-F238E27FC236}">
                <a16:creationId xmlns:a16="http://schemas.microsoft.com/office/drawing/2014/main" id="{0197CA72-B548-AACF-1A5D-E38EA39F1E6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063276" y="4580316"/>
            <a:ext cx="1911105" cy="2272686"/>
          </a:xfrm>
          <a:prstGeom prst="rect">
            <a:avLst/>
          </a:prstGeom>
        </p:spPr>
      </p:pic>
      <p:pic>
        <p:nvPicPr>
          <p:cNvPr id="6" name="Picture Placeholder 17" descr="Butternut Soup">
            <a:extLst>
              <a:ext uri="{FF2B5EF4-FFF2-40B4-BE49-F238E27FC236}">
                <a16:creationId xmlns:a16="http://schemas.microsoft.com/office/drawing/2014/main" id="{9F617B84-587A-B3C5-C62E-9BCDCF510DC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5839234" y="2281562"/>
            <a:ext cx="2060931" cy="2298754"/>
          </a:xfrm>
          <a:prstGeom prst="rect">
            <a:avLst/>
          </a:prstGeom>
        </p:spPr>
      </p:pic>
      <p:pic>
        <p:nvPicPr>
          <p:cNvPr id="7" name="Picture Placeholder 11" descr="Egg &amp; Avo">
            <a:extLst>
              <a:ext uri="{FF2B5EF4-FFF2-40B4-BE49-F238E27FC236}">
                <a16:creationId xmlns:a16="http://schemas.microsoft.com/office/drawing/2014/main" id="{672596E6-2CFC-799C-4E34-AF703AACD3F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7915979" y="-10803"/>
            <a:ext cx="1911105" cy="2272686"/>
          </a:xfrm>
          <a:prstGeom prst="rect">
            <a:avLst/>
          </a:prstGeom>
        </p:spPr>
      </p:pic>
      <p:pic>
        <p:nvPicPr>
          <p:cNvPr id="8" name="Picture Placeholder 15" descr="Flapjack Stack">
            <a:extLst>
              <a:ext uri="{FF2B5EF4-FFF2-40B4-BE49-F238E27FC236}">
                <a16:creationId xmlns:a16="http://schemas.microsoft.com/office/drawing/2014/main" id="{AF1688AE-85EB-9734-C329-033980E9043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7910183" y="4567581"/>
            <a:ext cx="1911105" cy="2272686"/>
          </a:xfrm>
          <a:prstGeom prst="rect">
            <a:avLst/>
          </a:prstGeom>
        </p:spPr>
      </p:pic>
      <p:sp>
        <p:nvSpPr>
          <p:cNvPr id="10" name="Rectangle 9">
            <a:extLst>
              <a:ext uri="{FF2B5EF4-FFF2-40B4-BE49-F238E27FC236}">
                <a16:creationId xmlns:a16="http://schemas.microsoft.com/office/drawing/2014/main" id="{18E3D1F5-06A0-35DE-48F1-F65F07EDA9E0}"/>
              </a:ext>
            </a:extLst>
          </p:cNvPr>
          <p:cNvSpPr/>
          <p:nvPr/>
        </p:nvSpPr>
        <p:spPr>
          <a:xfrm>
            <a:off x="0" y="2284072"/>
            <a:ext cx="5839234" cy="2296244"/>
          </a:xfrm>
          <a:prstGeom prst="rect">
            <a:avLst/>
          </a:prstGeom>
          <a:solidFill>
            <a:schemeClr val="accent1">
              <a:lumMod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Placeholder 13" descr="Nachos &amp; Dip">
            <a:extLst>
              <a:ext uri="{FF2B5EF4-FFF2-40B4-BE49-F238E27FC236}">
                <a16:creationId xmlns:a16="http://schemas.microsoft.com/office/drawing/2014/main" id="{76C8E2DD-6599-0CE8-71ED-ADC172FEF34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9838511" y="2277145"/>
            <a:ext cx="2347022" cy="2272686"/>
          </a:xfrm>
          <a:prstGeom prst="rect">
            <a:avLst/>
          </a:prstGeom>
        </p:spPr>
      </p:pic>
      <p:sp>
        <p:nvSpPr>
          <p:cNvPr id="11" name="TextBox 10">
            <a:extLst>
              <a:ext uri="{FF2B5EF4-FFF2-40B4-BE49-F238E27FC236}">
                <a16:creationId xmlns:a16="http://schemas.microsoft.com/office/drawing/2014/main" id="{8E8C8245-781D-7044-C2E8-F97472ABC4EE}"/>
              </a:ext>
            </a:extLst>
          </p:cNvPr>
          <p:cNvSpPr txBox="1"/>
          <p:nvPr/>
        </p:nvSpPr>
        <p:spPr>
          <a:xfrm>
            <a:off x="231963" y="2688921"/>
            <a:ext cx="3818751" cy="830997"/>
          </a:xfrm>
          <a:prstGeom prst="rect">
            <a:avLst/>
          </a:prstGeom>
          <a:noFill/>
        </p:spPr>
        <p:txBody>
          <a:bodyPr wrap="square" rtlCol="0">
            <a:spAutoFit/>
          </a:bodyPr>
          <a:lstStyle/>
          <a:p>
            <a:r>
              <a:rPr lang="en-US" sz="4800" b="1" dirty="0">
                <a:solidFill>
                  <a:schemeClr val="bg1"/>
                </a:solidFill>
              </a:rPr>
              <a:t>THANK YOU</a:t>
            </a:r>
          </a:p>
        </p:txBody>
      </p:sp>
      <p:sp>
        <p:nvSpPr>
          <p:cNvPr id="12" name="Rectangle 11">
            <a:extLst>
              <a:ext uri="{FF2B5EF4-FFF2-40B4-BE49-F238E27FC236}">
                <a16:creationId xmlns:a16="http://schemas.microsoft.com/office/drawing/2014/main" id="{E34A6F5F-92D3-A952-AEFD-34028F557F3A}"/>
              </a:ext>
            </a:extLst>
          </p:cNvPr>
          <p:cNvSpPr/>
          <p:nvPr/>
        </p:nvSpPr>
        <p:spPr>
          <a:xfrm>
            <a:off x="1974105" y="4343400"/>
            <a:ext cx="2089171" cy="2496867"/>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7932A-328B-4DA0-BAD4-19A9DBE41700}"/>
              </a:ext>
            </a:extLst>
          </p:cNvPr>
          <p:cNvSpPr/>
          <p:nvPr/>
        </p:nvSpPr>
        <p:spPr>
          <a:xfrm>
            <a:off x="5973382" y="-10803"/>
            <a:ext cx="1926783" cy="2272686"/>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925466-832C-1FE8-D4A3-7F7185D7D235}"/>
              </a:ext>
            </a:extLst>
          </p:cNvPr>
          <p:cNvSpPr/>
          <p:nvPr/>
        </p:nvSpPr>
        <p:spPr>
          <a:xfrm>
            <a:off x="9821288" y="0"/>
            <a:ext cx="2364245" cy="2261883"/>
          </a:xfrm>
          <a:prstGeom prst="rect">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CC1D6C-56A9-BCE3-7771-53657C8F24BD}"/>
              </a:ext>
            </a:extLst>
          </p:cNvPr>
          <p:cNvSpPr/>
          <p:nvPr/>
        </p:nvSpPr>
        <p:spPr>
          <a:xfrm>
            <a:off x="7910183" y="2261883"/>
            <a:ext cx="1928328" cy="233423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52E1A1-0D64-578B-1908-9C5AB17F82C1}"/>
              </a:ext>
            </a:extLst>
          </p:cNvPr>
          <p:cNvSpPr/>
          <p:nvPr/>
        </p:nvSpPr>
        <p:spPr>
          <a:xfrm>
            <a:off x="5973382" y="4596118"/>
            <a:ext cx="2060931" cy="224414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9CE5EE-D61D-DE36-A2A6-265C957C58FD}"/>
              </a:ext>
            </a:extLst>
          </p:cNvPr>
          <p:cNvSpPr/>
          <p:nvPr/>
        </p:nvSpPr>
        <p:spPr>
          <a:xfrm>
            <a:off x="9821288" y="4565634"/>
            <a:ext cx="2370712" cy="229236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8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7"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3B5B-21B2-1660-312A-A156B76B5513}"/>
              </a:ext>
            </a:extLst>
          </p:cNvPr>
          <p:cNvSpPr>
            <a:spLocks noGrp="1"/>
          </p:cNvSpPr>
          <p:nvPr>
            <p:ph type="title"/>
          </p:nvPr>
        </p:nvSpPr>
        <p:spPr>
          <a:xfrm>
            <a:off x="839788" y="457200"/>
            <a:ext cx="10629969" cy="805070"/>
          </a:xfrm>
          <a:solidFill>
            <a:schemeClr val="accent1">
              <a:lumMod val="75000"/>
            </a:schemeClr>
          </a:solidFill>
        </p:spPr>
        <p:txBody>
          <a:bodyPr>
            <a:normAutofit/>
          </a:bodyPr>
          <a:lstStyle/>
          <a:p>
            <a:r>
              <a:rPr lang="en-US" sz="4000" b="1" dirty="0">
                <a:latin typeface="Algerian" panose="04020705040A02060702" pitchFamily="82" charset="0"/>
              </a:rPr>
              <a:t>STRUCTURE OF TABLE</a:t>
            </a:r>
          </a:p>
        </p:txBody>
      </p:sp>
      <p:sp>
        <p:nvSpPr>
          <p:cNvPr id="4" name="Text Placeholder 3">
            <a:extLst>
              <a:ext uri="{FF2B5EF4-FFF2-40B4-BE49-F238E27FC236}">
                <a16:creationId xmlns:a16="http://schemas.microsoft.com/office/drawing/2014/main" id="{90C72DE0-295A-4374-129A-36E3C8EA57C3}"/>
              </a:ext>
            </a:extLst>
          </p:cNvPr>
          <p:cNvSpPr>
            <a:spLocks noGrp="1"/>
          </p:cNvSpPr>
          <p:nvPr>
            <p:ph type="body" sz="half" idx="2"/>
          </p:nvPr>
        </p:nvSpPr>
        <p:spPr>
          <a:xfrm>
            <a:off x="7643191" y="1394930"/>
            <a:ext cx="3826566" cy="5005870"/>
          </a:xfrm>
        </p:spPr>
        <p:txBody>
          <a:bodyPr>
            <a:normAutofit/>
          </a:bodyPr>
          <a:lstStyle/>
          <a:p>
            <a:r>
              <a:rPr lang="en-US" sz="2400" dirty="0"/>
              <a:t>RESTAURANTS TABLE</a:t>
            </a:r>
          </a:p>
          <a:p>
            <a:endParaRPr lang="en-US" sz="2000" dirty="0"/>
          </a:p>
          <a:p>
            <a:r>
              <a:rPr lang="en-US" sz="2000" dirty="0"/>
              <a:t>SYNTAX: DESC RESTAURANTS;</a:t>
            </a:r>
          </a:p>
          <a:p>
            <a:endParaRPr lang="en-US" sz="2400" dirty="0"/>
          </a:p>
        </p:txBody>
      </p:sp>
      <p:pic>
        <p:nvPicPr>
          <p:cNvPr id="12" name="Picture 11">
            <a:extLst>
              <a:ext uri="{FF2B5EF4-FFF2-40B4-BE49-F238E27FC236}">
                <a16:creationId xmlns:a16="http://schemas.microsoft.com/office/drawing/2014/main" id="{C0FD17BC-CA17-1B06-7C6B-780851D6E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88" y="1394930"/>
            <a:ext cx="5512083" cy="1191466"/>
          </a:xfrm>
          <a:prstGeom prst="rect">
            <a:avLst/>
          </a:prstGeom>
        </p:spPr>
      </p:pic>
      <p:pic>
        <p:nvPicPr>
          <p:cNvPr id="14" name="Picture 13">
            <a:extLst>
              <a:ext uri="{FF2B5EF4-FFF2-40B4-BE49-F238E27FC236}">
                <a16:creationId xmlns:a16="http://schemas.microsoft.com/office/drawing/2014/main" id="{BC0BE094-2314-EDF1-0828-E6187AD2E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8" y="2586396"/>
            <a:ext cx="5879065" cy="2651526"/>
          </a:xfrm>
          <a:prstGeom prst="rect">
            <a:avLst/>
          </a:prstGeom>
        </p:spPr>
      </p:pic>
    </p:spTree>
    <p:extLst>
      <p:ext uri="{BB962C8B-B14F-4D97-AF65-F5344CB8AC3E}">
        <p14:creationId xmlns:p14="http://schemas.microsoft.com/office/powerpoint/2010/main" val="734313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5C9C-D9C9-7D6C-1306-2A3F11D29883}"/>
              </a:ext>
            </a:extLst>
          </p:cNvPr>
          <p:cNvSpPr>
            <a:spLocks noGrp="1"/>
          </p:cNvSpPr>
          <p:nvPr>
            <p:ph type="title"/>
          </p:nvPr>
        </p:nvSpPr>
        <p:spPr>
          <a:xfrm>
            <a:off x="839788" y="457200"/>
            <a:ext cx="10810115" cy="795130"/>
          </a:xfrm>
          <a:solidFill>
            <a:schemeClr val="accent1">
              <a:lumMod val="75000"/>
            </a:schemeClr>
          </a:solidFill>
        </p:spPr>
        <p:txBody>
          <a:bodyPr>
            <a:normAutofit/>
          </a:bodyPr>
          <a:lstStyle/>
          <a:p>
            <a:r>
              <a:rPr lang="en-US" sz="4000" b="1" dirty="0">
                <a:latin typeface="Algerian" panose="04020705040A02060702" pitchFamily="82" charset="0"/>
              </a:rPr>
              <a:t>STRUCTURE OF TABLE</a:t>
            </a:r>
            <a:endParaRPr lang="en-US" sz="4000" dirty="0"/>
          </a:p>
        </p:txBody>
      </p:sp>
      <p:sp>
        <p:nvSpPr>
          <p:cNvPr id="4" name="Text Placeholder 3">
            <a:extLst>
              <a:ext uri="{FF2B5EF4-FFF2-40B4-BE49-F238E27FC236}">
                <a16:creationId xmlns:a16="http://schemas.microsoft.com/office/drawing/2014/main" id="{A78C0924-6CE7-27E5-01E2-4DEA71CB9AE5}"/>
              </a:ext>
            </a:extLst>
          </p:cNvPr>
          <p:cNvSpPr>
            <a:spLocks noGrp="1"/>
          </p:cNvSpPr>
          <p:nvPr>
            <p:ph type="body" sz="half" idx="2"/>
          </p:nvPr>
        </p:nvSpPr>
        <p:spPr>
          <a:xfrm>
            <a:off x="7414592" y="1394928"/>
            <a:ext cx="4235312" cy="4873625"/>
          </a:xfrm>
        </p:spPr>
        <p:txBody>
          <a:bodyPr>
            <a:normAutofit/>
          </a:bodyPr>
          <a:lstStyle/>
          <a:p>
            <a:r>
              <a:rPr lang="en-US" sz="2400" dirty="0"/>
              <a:t>MENUS TABLE</a:t>
            </a:r>
          </a:p>
          <a:p>
            <a:endParaRPr lang="en-US" sz="2400" dirty="0"/>
          </a:p>
          <a:p>
            <a:r>
              <a:rPr lang="en-US" sz="2000" dirty="0"/>
              <a:t>SYNTAX: DESC MENUS;</a:t>
            </a:r>
          </a:p>
        </p:txBody>
      </p:sp>
      <p:pic>
        <p:nvPicPr>
          <p:cNvPr id="6" name="Picture 5">
            <a:extLst>
              <a:ext uri="{FF2B5EF4-FFF2-40B4-BE49-F238E27FC236}">
                <a16:creationId xmlns:a16="http://schemas.microsoft.com/office/drawing/2014/main" id="{DF71973D-8BE0-F37E-3797-D9058A52B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88" y="1626417"/>
            <a:ext cx="5923406" cy="962284"/>
          </a:xfrm>
          <a:prstGeom prst="rect">
            <a:avLst/>
          </a:prstGeom>
        </p:spPr>
      </p:pic>
      <p:pic>
        <p:nvPicPr>
          <p:cNvPr id="8" name="Picture 7">
            <a:extLst>
              <a:ext uri="{FF2B5EF4-FFF2-40B4-BE49-F238E27FC236}">
                <a16:creationId xmlns:a16="http://schemas.microsoft.com/office/drawing/2014/main" id="{C833D8AD-2369-A8F4-BB14-32D319D0A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7" y="2727849"/>
            <a:ext cx="5923407" cy="1993238"/>
          </a:xfrm>
          <a:prstGeom prst="rect">
            <a:avLst/>
          </a:prstGeom>
        </p:spPr>
      </p:pic>
    </p:spTree>
    <p:extLst>
      <p:ext uri="{BB962C8B-B14F-4D97-AF65-F5344CB8AC3E}">
        <p14:creationId xmlns:p14="http://schemas.microsoft.com/office/powerpoint/2010/main" val="4283297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5C9C-D9C9-7D6C-1306-2A3F11D29883}"/>
              </a:ext>
            </a:extLst>
          </p:cNvPr>
          <p:cNvSpPr>
            <a:spLocks noGrp="1"/>
          </p:cNvSpPr>
          <p:nvPr>
            <p:ph type="title"/>
          </p:nvPr>
        </p:nvSpPr>
        <p:spPr>
          <a:xfrm>
            <a:off x="839788" y="457200"/>
            <a:ext cx="10810115" cy="795130"/>
          </a:xfrm>
          <a:solidFill>
            <a:schemeClr val="accent1">
              <a:lumMod val="75000"/>
            </a:schemeClr>
          </a:solidFill>
        </p:spPr>
        <p:txBody>
          <a:bodyPr>
            <a:normAutofit/>
          </a:bodyPr>
          <a:lstStyle/>
          <a:p>
            <a:r>
              <a:rPr lang="en-US" sz="4000" b="1" dirty="0">
                <a:latin typeface="Algerian" panose="04020705040A02060702" pitchFamily="82" charset="0"/>
              </a:rPr>
              <a:t>STRUCTURE OF TABLE</a:t>
            </a:r>
            <a:endParaRPr lang="en-US" sz="4000" dirty="0"/>
          </a:p>
        </p:txBody>
      </p:sp>
      <p:sp>
        <p:nvSpPr>
          <p:cNvPr id="4" name="Text Placeholder 3">
            <a:extLst>
              <a:ext uri="{FF2B5EF4-FFF2-40B4-BE49-F238E27FC236}">
                <a16:creationId xmlns:a16="http://schemas.microsoft.com/office/drawing/2014/main" id="{A78C0924-6CE7-27E5-01E2-4DEA71CB9AE5}"/>
              </a:ext>
            </a:extLst>
          </p:cNvPr>
          <p:cNvSpPr>
            <a:spLocks noGrp="1"/>
          </p:cNvSpPr>
          <p:nvPr>
            <p:ph type="body" sz="half" idx="2"/>
          </p:nvPr>
        </p:nvSpPr>
        <p:spPr>
          <a:xfrm>
            <a:off x="7414592" y="1394928"/>
            <a:ext cx="4235312" cy="4873625"/>
          </a:xfrm>
        </p:spPr>
        <p:txBody>
          <a:bodyPr>
            <a:normAutofit/>
          </a:bodyPr>
          <a:lstStyle/>
          <a:p>
            <a:r>
              <a:rPr lang="en-US" sz="2400" dirty="0"/>
              <a:t>DISHES TABLE</a:t>
            </a:r>
          </a:p>
          <a:p>
            <a:endParaRPr lang="en-US" sz="2400" dirty="0"/>
          </a:p>
          <a:p>
            <a:r>
              <a:rPr lang="en-US" sz="2000" dirty="0"/>
              <a:t>SYNTAX: DESC DISHES;</a:t>
            </a:r>
          </a:p>
        </p:txBody>
      </p:sp>
      <p:pic>
        <p:nvPicPr>
          <p:cNvPr id="5" name="Picture 4">
            <a:extLst>
              <a:ext uri="{FF2B5EF4-FFF2-40B4-BE49-F238E27FC236}">
                <a16:creationId xmlns:a16="http://schemas.microsoft.com/office/drawing/2014/main" id="{B2B0A6BE-6F5A-36A2-94CB-10D5F67AD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88" y="1551318"/>
            <a:ext cx="6197116" cy="795129"/>
          </a:xfrm>
          <a:prstGeom prst="rect">
            <a:avLst/>
          </a:prstGeom>
        </p:spPr>
      </p:pic>
      <p:pic>
        <p:nvPicPr>
          <p:cNvPr id="7" name="Picture 6">
            <a:extLst>
              <a:ext uri="{FF2B5EF4-FFF2-40B4-BE49-F238E27FC236}">
                <a16:creationId xmlns:a16="http://schemas.microsoft.com/office/drawing/2014/main" id="{4CFF47BC-6D61-C9A2-F5BA-6F04A2F58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8" y="2515950"/>
            <a:ext cx="6240671" cy="2165379"/>
          </a:xfrm>
          <a:prstGeom prst="rect">
            <a:avLst/>
          </a:prstGeom>
        </p:spPr>
      </p:pic>
    </p:spTree>
    <p:extLst>
      <p:ext uri="{BB962C8B-B14F-4D97-AF65-F5344CB8AC3E}">
        <p14:creationId xmlns:p14="http://schemas.microsoft.com/office/powerpoint/2010/main" val="3936366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5C9C-D9C9-7D6C-1306-2A3F11D29883}"/>
              </a:ext>
            </a:extLst>
          </p:cNvPr>
          <p:cNvSpPr>
            <a:spLocks noGrp="1"/>
          </p:cNvSpPr>
          <p:nvPr>
            <p:ph type="title"/>
          </p:nvPr>
        </p:nvSpPr>
        <p:spPr>
          <a:xfrm>
            <a:off x="839788" y="457200"/>
            <a:ext cx="10810115" cy="795130"/>
          </a:xfrm>
          <a:solidFill>
            <a:schemeClr val="accent1">
              <a:lumMod val="75000"/>
            </a:schemeClr>
          </a:solidFill>
        </p:spPr>
        <p:txBody>
          <a:bodyPr>
            <a:normAutofit/>
          </a:bodyPr>
          <a:lstStyle/>
          <a:p>
            <a:r>
              <a:rPr lang="en-US" sz="4000" b="1" dirty="0">
                <a:latin typeface="Algerian" panose="04020705040A02060702" pitchFamily="82" charset="0"/>
              </a:rPr>
              <a:t>STRUCTURE OF TABLE</a:t>
            </a:r>
            <a:endParaRPr lang="en-US" sz="4000" dirty="0"/>
          </a:p>
        </p:txBody>
      </p:sp>
      <p:sp>
        <p:nvSpPr>
          <p:cNvPr id="4" name="Text Placeholder 3">
            <a:extLst>
              <a:ext uri="{FF2B5EF4-FFF2-40B4-BE49-F238E27FC236}">
                <a16:creationId xmlns:a16="http://schemas.microsoft.com/office/drawing/2014/main" id="{A78C0924-6CE7-27E5-01E2-4DEA71CB9AE5}"/>
              </a:ext>
            </a:extLst>
          </p:cNvPr>
          <p:cNvSpPr>
            <a:spLocks noGrp="1"/>
          </p:cNvSpPr>
          <p:nvPr>
            <p:ph type="body" sz="half" idx="2"/>
          </p:nvPr>
        </p:nvSpPr>
        <p:spPr>
          <a:xfrm>
            <a:off x="7414592" y="1394928"/>
            <a:ext cx="4235312" cy="4873625"/>
          </a:xfrm>
        </p:spPr>
        <p:txBody>
          <a:bodyPr/>
          <a:lstStyle/>
          <a:p>
            <a:r>
              <a:rPr lang="en-US" sz="2400" dirty="0"/>
              <a:t>CUSTOMERS TABLE</a:t>
            </a:r>
          </a:p>
          <a:p>
            <a:endParaRPr lang="en-US" dirty="0"/>
          </a:p>
          <a:p>
            <a:r>
              <a:rPr lang="en-US" sz="2000" dirty="0"/>
              <a:t>SYNTAX: DESC CUSTOMERS;</a:t>
            </a:r>
          </a:p>
        </p:txBody>
      </p:sp>
      <p:pic>
        <p:nvPicPr>
          <p:cNvPr id="9" name="Picture 8">
            <a:extLst>
              <a:ext uri="{FF2B5EF4-FFF2-40B4-BE49-F238E27FC236}">
                <a16:creationId xmlns:a16="http://schemas.microsoft.com/office/drawing/2014/main" id="{B9675903-E078-7D5B-BB74-B85C45849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88" y="1669348"/>
            <a:ext cx="5491438" cy="795130"/>
          </a:xfrm>
          <a:prstGeom prst="rect">
            <a:avLst/>
          </a:prstGeom>
        </p:spPr>
      </p:pic>
      <p:pic>
        <p:nvPicPr>
          <p:cNvPr id="11" name="Picture 10">
            <a:extLst>
              <a:ext uri="{FF2B5EF4-FFF2-40B4-BE49-F238E27FC236}">
                <a16:creationId xmlns:a16="http://schemas.microsoft.com/office/drawing/2014/main" id="{51CADAB1-97EA-4DEB-3093-483A37289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8" y="2474416"/>
            <a:ext cx="5734716" cy="2137340"/>
          </a:xfrm>
          <a:prstGeom prst="rect">
            <a:avLst/>
          </a:prstGeom>
        </p:spPr>
      </p:pic>
    </p:spTree>
    <p:extLst>
      <p:ext uri="{BB962C8B-B14F-4D97-AF65-F5344CB8AC3E}">
        <p14:creationId xmlns:p14="http://schemas.microsoft.com/office/powerpoint/2010/main" val="1408582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5C9C-D9C9-7D6C-1306-2A3F11D29883}"/>
              </a:ext>
            </a:extLst>
          </p:cNvPr>
          <p:cNvSpPr>
            <a:spLocks noGrp="1"/>
          </p:cNvSpPr>
          <p:nvPr>
            <p:ph type="title"/>
          </p:nvPr>
        </p:nvSpPr>
        <p:spPr>
          <a:xfrm>
            <a:off x="839788" y="457200"/>
            <a:ext cx="10810115" cy="795130"/>
          </a:xfrm>
          <a:solidFill>
            <a:schemeClr val="accent1">
              <a:lumMod val="75000"/>
            </a:schemeClr>
          </a:solidFill>
        </p:spPr>
        <p:txBody>
          <a:bodyPr>
            <a:normAutofit/>
          </a:bodyPr>
          <a:lstStyle/>
          <a:p>
            <a:r>
              <a:rPr lang="en-US" sz="4000" b="1" dirty="0">
                <a:latin typeface="Algerian" panose="04020705040A02060702" pitchFamily="82" charset="0"/>
              </a:rPr>
              <a:t>STRUCTURE OF TABLE</a:t>
            </a:r>
            <a:endParaRPr lang="en-US" sz="4000" dirty="0"/>
          </a:p>
        </p:txBody>
      </p:sp>
      <p:sp>
        <p:nvSpPr>
          <p:cNvPr id="4" name="Text Placeholder 3">
            <a:extLst>
              <a:ext uri="{FF2B5EF4-FFF2-40B4-BE49-F238E27FC236}">
                <a16:creationId xmlns:a16="http://schemas.microsoft.com/office/drawing/2014/main" id="{A78C0924-6CE7-27E5-01E2-4DEA71CB9AE5}"/>
              </a:ext>
            </a:extLst>
          </p:cNvPr>
          <p:cNvSpPr>
            <a:spLocks noGrp="1"/>
          </p:cNvSpPr>
          <p:nvPr>
            <p:ph type="body" sz="half" idx="2"/>
          </p:nvPr>
        </p:nvSpPr>
        <p:spPr>
          <a:xfrm>
            <a:off x="7414592" y="1394928"/>
            <a:ext cx="4235312" cy="4873625"/>
          </a:xfrm>
        </p:spPr>
        <p:txBody>
          <a:bodyPr/>
          <a:lstStyle/>
          <a:p>
            <a:r>
              <a:rPr lang="en-US" sz="2400" dirty="0"/>
              <a:t>ORDERS TABLE</a:t>
            </a:r>
          </a:p>
          <a:p>
            <a:endParaRPr lang="en-US" dirty="0"/>
          </a:p>
          <a:p>
            <a:r>
              <a:rPr lang="en-US" sz="2000" dirty="0"/>
              <a:t>SYNTAX: DESC ORDERS;</a:t>
            </a:r>
          </a:p>
        </p:txBody>
      </p:sp>
      <p:pic>
        <p:nvPicPr>
          <p:cNvPr id="5" name="Picture 4">
            <a:extLst>
              <a:ext uri="{FF2B5EF4-FFF2-40B4-BE49-F238E27FC236}">
                <a16:creationId xmlns:a16="http://schemas.microsoft.com/office/drawing/2014/main" id="{EDD98B33-C1D4-B91E-8BD4-942C3B4B1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87" y="1625589"/>
            <a:ext cx="6117603" cy="670350"/>
          </a:xfrm>
          <a:prstGeom prst="rect">
            <a:avLst/>
          </a:prstGeom>
        </p:spPr>
      </p:pic>
      <p:pic>
        <p:nvPicPr>
          <p:cNvPr id="7" name="Picture 6">
            <a:extLst>
              <a:ext uri="{FF2B5EF4-FFF2-40B4-BE49-F238E27FC236}">
                <a16:creationId xmlns:a16="http://schemas.microsoft.com/office/drawing/2014/main" id="{56AEE893-1D8D-5156-BD6E-B3E67F668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7" y="2361160"/>
            <a:ext cx="6117603" cy="2051813"/>
          </a:xfrm>
          <a:prstGeom prst="rect">
            <a:avLst/>
          </a:prstGeom>
        </p:spPr>
      </p:pic>
    </p:spTree>
    <p:extLst>
      <p:ext uri="{BB962C8B-B14F-4D97-AF65-F5344CB8AC3E}">
        <p14:creationId xmlns:p14="http://schemas.microsoft.com/office/powerpoint/2010/main" val="1985288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5C9C-D9C9-7D6C-1306-2A3F11D29883}"/>
              </a:ext>
            </a:extLst>
          </p:cNvPr>
          <p:cNvSpPr>
            <a:spLocks noGrp="1"/>
          </p:cNvSpPr>
          <p:nvPr>
            <p:ph type="title"/>
          </p:nvPr>
        </p:nvSpPr>
        <p:spPr>
          <a:xfrm>
            <a:off x="839788" y="457200"/>
            <a:ext cx="10810115" cy="795130"/>
          </a:xfrm>
          <a:solidFill>
            <a:schemeClr val="accent1">
              <a:lumMod val="75000"/>
            </a:schemeClr>
          </a:solidFill>
        </p:spPr>
        <p:txBody>
          <a:bodyPr>
            <a:normAutofit/>
          </a:bodyPr>
          <a:lstStyle/>
          <a:p>
            <a:r>
              <a:rPr lang="en-US" sz="4000" b="1" dirty="0">
                <a:latin typeface="Algerian" panose="04020705040A02060702" pitchFamily="82" charset="0"/>
              </a:rPr>
              <a:t>STRUCTURE OF TABLE</a:t>
            </a:r>
            <a:endParaRPr lang="en-US" sz="4000" dirty="0"/>
          </a:p>
        </p:txBody>
      </p:sp>
      <p:sp>
        <p:nvSpPr>
          <p:cNvPr id="4" name="Text Placeholder 3">
            <a:extLst>
              <a:ext uri="{FF2B5EF4-FFF2-40B4-BE49-F238E27FC236}">
                <a16:creationId xmlns:a16="http://schemas.microsoft.com/office/drawing/2014/main" id="{A78C0924-6CE7-27E5-01E2-4DEA71CB9AE5}"/>
              </a:ext>
            </a:extLst>
          </p:cNvPr>
          <p:cNvSpPr>
            <a:spLocks noGrp="1"/>
          </p:cNvSpPr>
          <p:nvPr>
            <p:ph type="body" sz="half" idx="2"/>
          </p:nvPr>
        </p:nvSpPr>
        <p:spPr>
          <a:xfrm>
            <a:off x="7414592" y="1394928"/>
            <a:ext cx="4235312" cy="4873625"/>
          </a:xfrm>
        </p:spPr>
        <p:txBody>
          <a:bodyPr/>
          <a:lstStyle/>
          <a:p>
            <a:r>
              <a:rPr lang="en-US" sz="2400" dirty="0"/>
              <a:t>STAFF TABLE</a:t>
            </a:r>
          </a:p>
          <a:p>
            <a:endParaRPr lang="en-US" dirty="0"/>
          </a:p>
          <a:p>
            <a:r>
              <a:rPr lang="en-US" sz="2000" dirty="0"/>
              <a:t>SYNTAX: DESC STAFF</a:t>
            </a:r>
          </a:p>
        </p:txBody>
      </p:sp>
      <p:pic>
        <p:nvPicPr>
          <p:cNvPr id="5" name="Picture 4">
            <a:extLst>
              <a:ext uri="{FF2B5EF4-FFF2-40B4-BE49-F238E27FC236}">
                <a16:creationId xmlns:a16="http://schemas.microsoft.com/office/drawing/2014/main" id="{A879A8BF-0698-DD99-8E3D-0E18F3EBC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88" y="1569129"/>
            <a:ext cx="5441742" cy="795130"/>
          </a:xfrm>
          <a:prstGeom prst="rect">
            <a:avLst/>
          </a:prstGeom>
        </p:spPr>
      </p:pic>
      <p:pic>
        <p:nvPicPr>
          <p:cNvPr id="7" name="Picture 6">
            <a:extLst>
              <a:ext uri="{FF2B5EF4-FFF2-40B4-BE49-F238E27FC236}">
                <a16:creationId xmlns:a16="http://schemas.microsoft.com/office/drawing/2014/main" id="{D76B9AD4-DF7B-DE4B-ACC2-4A4A23C85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88" y="2518712"/>
            <a:ext cx="5970492" cy="2172558"/>
          </a:xfrm>
          <a:prstGeom prst="rect">
            <a:avLst/>
          </a:prstGeom>
        </p:spPr>
      </p:pic>
    </p:spTree>
    <p:extLst>
      <p:ext uri="{BB962C8B-B14F-4D97-AF65-F5344CB8AC3E}">
        <p14:creationId xmlns:p14="http://schemas.microsoft.com/office/powerpoint/2010/main" val="3881074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934</Words>
  <Application>Microsoft Office PowerPoint</Application>
  <PresentationFormat>Widescreen</PresentationFormat>
  <Paragraphs>104</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Algerian</vt:lpstr>
      <vt:lpstr>Arial</vt:lpstr>
      <vt:lpstr>Bookman Old Style</vt:lpstr>
      <vt:lpstr>Calibri</vt:lpstr>
      <vt:lpstr>Calibri Light</vt:lpstr>
      <vt:lpstr>Office Theme</vt:lpstr>
      <vt:lpstr>Food Park Restaurant</vt:lpstr>
      <vt:lpstr>ABSTRACT</vt:lpstr>
      <vt:lpstr>ER Diagram</vt:lpstr>
      <vt:lpstr>STRUCTURE OF TABLE</vt:lpstr>
      <vt:lpstr>STRUCTURE OF TABLE</vt:lpstr>
      <vt:lpstr>STRUCTURE OF TABLE</vt:lpstr>
      <vt:lpstr>STRUCTURE OF TABLE</vt:lpstr>
      <vt:lpstr>STRUCTURE OF TABLE</vt:lpstr>
      <vt:lpstr>STRUCTURE OF TABLE</vt:lpstr>
      <vt:lpstr>CONTENTS OF TABLE</vt:lpstr>
      <vt:lpstr>CONTENTS OF TABLE</vt:lpstr>
      <vt:lpstr>CONTENTS OF TABLE</vt:lpstr>
      <vt:lpstr>CONTENTS OF TABLE</vt:lpstr>
      <vt:lpstr>CONTENTS OF TABLE</vt:lpstr>
      <vt:lpstr>CONTENTS OF TABLE</vt:lpstr>
      <vt:lpstr>    </vt:lpstr>
      <vt:lpstr>  SUBQUERY</vt:lpstr>
      <vt:lpstr>    SUBQUERY</vt:lpstr>
      <vt:lpstr>  SUBQUERY</vt:lpstr>
      <vt:lpstr>   SUBQUERY</vt:lpstr>
      <vt:lpstr>PowerPoint Presentation</vt:lpstr>
      <vt:lpstr>   JOINS</vt:lpstr>
      <vt:lpstr>    JOINS</vt:lpstr>
      <vt:lpstr>     JOINS</vt:lpstr>
      <vt:lpstr>     JOINS</vt:lpstr>
      <vt:lpstr>PowerPoint Presentation</vt:lpstr>
      <vt:lpstr>VIEWS</vt:lpstr>
      <vt:lpstr>VIEWS</vt:lpstr>
      <vt:lpstr>VIEWS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 Vichare</dc:creator>
  <cp:lastModifiedBy>Jay Vichare</cp:lastModifiedBy>
  <cp:revision>27</cp:revision>
  <dcterms:created xsi:type="dcterms:W3CDTF">2024-07-26T09:46:46Z</dcterms:created>
  <dcterms:modified xsi:type="dcterms:W3CDTF">2024-08-07T13:24:56Z</dcterms:modified>
</cp:coreProperties>
</file>